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77"/>
  </p:notesMasterIdLst>
  <p:sldIdLst>
    <p:sldId id="349" r:id="rId2"/>
    <p:sldId id="360" r:id="rId3"/>
    <p:sldId id="350" r:id="rId4"/>
    <p:sldId id="388" r:id="rId5"/>
    <p:sldId id="384" r:id="rId6"/>
    <p:sldId id="361" r:id="rId7"/>
    <p:sldId id="401" r:id="rId8"/>
    <p:sldId id="415" r:id="rId9"/>
    <p:sldId id="416" r:id="rId10"/>
    <p:sldId id="417" r:id="rId11"/>
    <p:sldId id="419" r:id="rId12"/>
    <p:sldId id="393" r:id="rId13"/>
    <p:sldId id="422" r:id="rId14"/>
    <p:sldId id="424" r:id="rId15"/>
    <p:sldId id="394" r:id="rId16"/>
    <p:sldId id="420" r:id="rId17"/>
    <p:sldId id="425" r:id="rId18"/>
    <p:sldId id="426" r:id="rId19"/>
    <p:sldId id="396" r:id="rId20"/>
    <p:sldId id="389" r:id="rId21"/>
    <p:sldId id="381" r:id="rId22"/>
    <p:sldId id="362" r:id="rId23"/>
    <p:sldId id="363" r:id="rId24"/>
    <p:sldId id="364" r:id="rId25"/>
    <p:sldId id="365" r:id="rId26"/>
    <p:sldId id="366" r:id="rId27"/>
    <p:sldId id="367" r:id="rId28"/>
    <p:sldId id="368" r:id="rId29"/>
    <p:sldId id="390" r:id="rId30"/>
    <p:sldId id="370" r:id="rId31"/>
    <p:sldId id="371" r:id="rId32"/>
    <p:sldId id="372" r:id="rId33"/>
    <p:sldId id="373" r:id="rId34"/>
    <p:sldId id="375" r:id="rId35"/>
    <p:sldId id="376" r:id="rId36"/>
    <p:sldId id="377" r:id="rId37"/>
    <p:sldId id="403" r:id="rId38"/>
    <p:sldId id="428" r:id="rId39"/>
    <p:sldId id="378" r:id="rId40"/>
    <p:sldId id="429" r:id="rId41"/>
    <p:sldId id="409" r:id="rId42"/>
    <p:sldId id="405" r:id="rId43"/>
    <p:sldId id="410" r:id="rId44"/>
    <p:sldId id="406" r:id="rId45"/>
    <p:sldId id="411" r:id="rId46"/>
    <p:sldId id="407" r:id="rId47"/>
    <p:sldId id="413" r:id="rId48"/>
    <p:sldId id="431" r:id="rId49"/>
    <p:sldId id="408" r:id="rId50"/>
    <p:sldId id="430" r:id="rId51"/>
    <p:sldId id="281" r:id="rId52"/>
    <p:sldId id="282" r:id="rId53"/>
    <p:sldId id="292" r:id="rId54"/>
    <p:sldId id="293" r:id="rId55"/>
    <p:sldId id="284" r:id="rId56"/>
    <p:sldId id="295" r:id="rId57"/>
    <p:sldId id="298" r:id="rId58"/>
    <p:sldId id="299" r:id="rId59"/>
    <p:sldId id="300" r:id="rId60"/>
    <p:sldId id="301" r:id="rId61"/>
    <p:sldId id="302" r:id="rId62"/>
    <p:sldId id="306" r:id="rId63"/>
    <p:sldId id="307" r:id="rId64"/>
    <p:sldId id="308" r:id="rId65"/>
    <p:sldId id="285" r:id="rId66"/>
    <p:sldId id="286" r:id="rId67"/>
    <p:sldId id="287" r:id="rId68"/>
    <p:sldId id="261" r:id="rId69"/>
    <p:sldId id="291" r:id="rId70"/>
    <p:sldId id="294" r:id="rId71"/>
    <p:sldId id="313" r:id="rId72"/>
    <p:sldId id="335" r:id="rId73"/>
    <p:sldId id="337" r:id="rId74"/>
    <p:sldId id="339" r:id="rId75"/>
    <p:sldId id="352" r:id="rId7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5637" autoAdjust="0"/>
  </p:normalViewPr>
  <p:slideViewPr>
    <p:cSldViewPr>
      <p:cViewPr varScale="1">
        <p:scale>
          <a:sx n="64" d="100"/>
          <a:sy n="64"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53B38C-067A-456F-A715-5B0193724432}" type="doc">
      <dgm:prSet loTypeId="urn:microsoft.com/office/officeart/2005/8/layout/arrow2" loCatId="process" qsTypeId="urn:microsoft.com/office/officeart/2005/8/quickstyle/simple1" qsCatId="simple" csTypeId="urn:microsoft.com/office/officeart/2005/8/colors/accent1_2" csCatId="accent1" phldr="1"/>
      <dgm:spPr/>
    </dgm:pt>
    <dgm:pt modelId="{E6104E3C-9927-4EFB-9933-5B31FDCE6ECE}">
      <dgm:prSet phldrT="[Testo]"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3600" b="1" dirty="0" smtClean="0"/>
            <a:t>BICS</a:t>
          </a:r>
          <a:r>
            <a:rPr lang="it-IT" sz="1700" dirty="0" smtClean="0"/>
            <a:t> </a:t>
          </a:r>
          <a:r>
            <a:rPr lang="it-IT" sz="1800" b="1" dirty="0" smtClean="0"/>
            <a:t>Basic</a:t>
          </a:r>
          <a:r>
            <a:rPr lang="it-IT" sz="1800" dirty="0" smtClean="0"/>
            <a:t> </a:t>
          </a:r>
          <a:r>
            <a:rPr lang="it-IT" sz="1800" b="1" dirty="0" err="1" smtClean="0"/>
            <a:t>Interpersonal</a:t>
          </a:r>
          <a:r>
            <a:rPr lang="it-IT" sz="1800" b="1" dirty="0" smtClean="0"/>
            <a:t> </a:t>
          </a:r>
          <a:r>
            <a:rPr lang="it-IT" sz="1800" b="1" dirty="0" err="1" smtClean="0"/>
            <a:t>Communication</a:t>
          </a:r>
          <a:r>
            <a:rPr lang="it-IT" sz="1800" b="1" dirty="0" smtClean="0"/>
            <a:t> </a:t>
          </a:r>
          <a:r>
            <a:rPr lang="it-IT" sz="1800" b="1" dirty="0" err="1" smtClean="0"/>
            <a:t>Skills</a:t>
          </a:r>
          <a:endParaRPr lang="it-IT" sz="1800" dirty="0" smtClean="0"/>
        </a:p>
        <a:p>
          <a:pPr lvl="0" defTabSz="755650">
            <a:lnSpc>
              <a:spcPct val="90000"/>
            </a:lnSpc>
            <a:spcBef>
              <a:spcPct val="0"/>
            </a:spcBef>
            <a:spcAft>
              <a:spcPct val="35000"/>
            </a:spcAft>
          </a:pPr>
          <a:endParaRPr lang="it-IT" sz="1400" dirty="0"/>
        </a:p>
      </dgm:t>
    </dgm:pt>
    <dgm:pt modelId="{949FCB02-BCFB-4366-8F7F-D88307B2468F}" type="parTrans" cxnId="{9AB9352A-CF51-4632-B291-DE3CF18BBA2B}">
      <dgm:prSet/>
      <dgm:spPr/>
      <dgm:t>
        <a:bodyPr/>
        <a:lstStyle/>
        <a:p>
          <a:endParaRPr lang="it-IT"/>
        </a:p>
      </dgm:t>
    </dgm:pt>
    <dgm:pt modelId="{9136200B-C2AA-4F8E-925A-C438B32D5A83}" type="sibTrans" cxnId="{9AB9352A-CF51-4632-B291-DE3CF18BBA2B}">
      <dgm:prSet/>
      <dgm:spPr/>
      <dgm:t>
        <a:bodyPr/>
        <a:lstStyle/>
        <a:p>
          <a:endParaRPr lang="it-IT"/>
        </a:p>
      </dgm:t>
    </dgm:pt>
    <dgm:pt modelId="{73FCEE96-FB86-4684-B9B0-70E532304250}">
      <dgm:prSet phldrT="[Testo]" phldr="1"/>
      <dgm:spPr/>
      <dgm:t>
        <a:bodyPr/>
        <a:lstStyle/>
        <a:p>
          <a:endParaRPr lang="it-IT" dirty="0"/>
        </a:p>
      </dgm:t>
    </dgm:pt>
    <dgm:pt modelId="{A11B433F-58E6-4454-A888-80C5253B4278}" type="parTrans" cxnId="{48B12CBB-5C2F-4CA1-B61D-5B72C6F5E134}">
      <dgm:prSet/>
      <dgm:spPr/>
      <dgm:t>
        <a:bodyPr/>
        <a:lstStyle/>
        <a:p>
          <a:endParaRPr lang="it-IT"/>
        </a:p>
      </dgm:t>
    </dgm:pt>
    <dgm:pt modelId="{BA54D074-9983-4E02-8E0C-210FD63EB6CF}" type="sibTrans" cxnId="{48B12CBB-5C2F-4CA1-B61D-5B72C6F5E134}">
      <dgm:prSet/>
      <dgm:spPr/>
      <dgm:t>
        <a:bodyPr/>
        <a:lstStyle/>
        <a:p>
          <a:endParaRPr lang="it-IT"/>
        </a:p>
      </dgm:t>
    </dgm:pt>
    <dgm:pt modelId="{047DDCC3-900C-4812-A490-1AA4E3A25E41}">
      <dgm:prSet phldrT="[Testo]" custT="1"/>
      <dgm:spPr/>
      <dgm:t>
        <a:bodyPr/>
        <a:lstStyle/>
        <a:p>
          <a:r>
            <a:rPr lang="it-IT" sz="3600" b="1" dirty="0" smtClean="0"/>
            <a:t>CALP</a:t>
          </a:r>
          <a:r>
            <a:rPr lang="it-IT" sz="1800" dirty="0" smtClean="0"/>
            <a:t> </a:t>
          </a:r>
          <a:r>
            <a:rPr lang="it-IT" sz="1800" b="1" dirty="0" smtClean="0"/>
            <a:t>Cognitive </a:t>
          </a:r>
          <a:r>
            <a:rPr lang="it-IT" sz="1800" b="1" dirty="0" err="1" smtClean="0"/>
            <a:t>Academic</a:t>
          </a:r>
          <a:r>
            <a:rPr lang="it-IT" sz="1800" b="1" dirty="0" smtClean="0"/>
            <a:t> Language </a:t>
          </a:r>
          <a:r>
            <a:rPr lang="it-IT" sz="1800" b="1" dirty="0" err="1" smtClean="0"/>
            <a:t>Profiency</a:t>
          </a:r>
          <a:endParaRPr lang="it-IT" sz="1800" dirty="0"/>
        </a:p>
      </dgm:t>
    </dgm:pt>
    <dgm:pt modelId="{05046034-54E4-4A75-AF22-FEC67AADDD6B}" type="parTrans" cxnId="{0958931D-654D-4075-9C1A-9A3E705F02A4}">
      <dgm:prSet/>
      <dgm:spPr/>
      <dgm:t>
        <a:bodyPr/>
        <a:lstStyle/>
        <a:p>
          <a:endParaRPr lang="it-IT"/>
        </a:p>
      </dgm:t>
    </dgm:pt>
    <dgm:pt modelId="{87B65FAA-A0D3-43E0-9244-6A3D89604CAC}" type="sibTrans" cxnId="{0958931D-654D-4075-9C1A-9A3E705F02A4}">
      <dgm:prSet/>
      <dgm:spPr/>
      <dgm:t>
        <a:bodyPr/>
        <a:lstStyle/>
        <a:p>
          <a:endParaRPr lang="it-IT"/>
        </a:p>
      </dgm:t>
    </dgm:pt>
    <dgm:pt modelId="{0FA5147C-B109-4938-8CB0-4E4E9A57FD8D}" type="pres">
      <dgm:prSet presAssocID="{5B53B38C-067A-456F-A715-5B0193724432}" presName="arrowDiagram" presStyleCnt="0">
        <dgm:presLayoutVars>
          <dgm:chMax val="5"/>
          <dgm:dir/>
          <dgm:resizeHandles val="exact"/>
        </dgm:presLayoutVars>
      </dgm:prSet>
      <dgm:spPr/>
    </dgm:pt>
    <dgm:pt modelId="{1F3DF065-2C5C-4850-A476-94943FCD2445}" type="pres">
      <dgm:prSet presAssocID="{5B53B38C-067A-456F-A715-5B0193724432}" presName="arrow" presStyleLbl="bgShp" presStyleIdx="0" presStyleCnt="1"/>
      <dgm:spPr/>
    </dgm:pt>
    <dgm:pt modelId="{60E588D8-2CD1-4A31-A487-EF369B841A06}" type="pres">
      <dgm:prSet presAssocID="{5B53B38C-067A-456F-A715-5B0193724432}" presName="arrowDiagram3" presStyleCnt="0"/>
      <dgm:spPr/>
    </dgm:pt>
    <dgm:pt modelId="{8F13AF51-5737-4C80-9B85-F048D5CC57F6}" type="pres">
      <dgm:prSet presAssocID="{E6104E3C-9927-4EFB-9933-5B31FDCE6ECE}" presName="bullet3a" presStyleLbl="node1" presStyleIdx="0" presStyleCnt="3"/>
      <dgm:spPr/>
    </dgm:pt>
    <dgm:pt modelId="{698699F5-2BE3-4B7D-AE84-F1DD5A9751F7}" type="pres">
      <dgm:prSet presAssocID="{E6104E3C-9927-4EFB-9933-5B31FDCE6ECE}" presName="textBox3a" presStyleLbl="revTx" presStyleIdx="0" presStyleCnt="3" custScaleX="225255">
        <dgm:presLayoutVars>
          <dgm:bulletEnabled val="1"/>
        </dgm:presLayoutVars>
      </dgm:prSet>
      <dgm:spPr/>
      <dgm:t>
        <a:bodyPr/>
        <a:lstStyle/>
        <a:p>
          <a:endParaRPr lang="it-IT"/>
        </a:p>
      </dgm:t>
    </dgm:pt>
    <dgm:pt modelId="{2C219E5D-E437-49E2-853F-5912392599AC}" type="pres">
      <dgm:prSet presAssocID="{73FCEE96-FB86-4684-B9B0-70E532304250}" presName="bullet3b" presStyleLbl="node1" presStyleIdx="1" presStyleCnt="3"/>
      <dgm:spPr/>
    </dgm:pt>
    <dgm:pt modelId="{553B36C7-9B61-4695-A1F4-A491FF8A8750}" type="pres">
      <dgm:prSet presAssocID="{73FCEE96-FB86-4684-B9B0-70E532304250}" presName="textBox3b" presStyleLbl="revTx" presStyleIdx="1" presStyleCnt="3" custFlipHor="1" custScaleX="2960">
        <dgm:presLayoutVars>
          <dgm:bulletEnabled val="1"/>
        </dgm:presLayoutVars>
      </dgm:prSet>
      <dgm:spPr/>
      <dgm:t>
        <a:bodyPr/>
        <a:lstStyle/>
        <a:p>
          <a:endParaRPr lang="it-IT"/>
        </a:p>
      </dgm:t>
    </dgm:pt>
    <dgm:pt modelId="{042C840D-BDBA-4F94-8D93-9090207C5E86}" type="pres">
      <dgm:prSet presAssocID="{047DDCC3-900C-4812-A490-1AA4E3A25E41}" presName="bullet3c" presStyleLbl="node1" presStyleIdx="2" presStyleCnt="3"/>
      <dgm:spPr/>
    </dgm:pt>
    <dgm:pt modelId="{AB365D88-1483-4666-A8C0-FDEF99AA3383}" type="pres">
      <dgm:prSet presAssocID="{047DDCC3-900C-4812-A490-1AA4E3A25E41}" presName="textBox3c" presStyleLbl="revTx" presStyleIdx="2" presStyleCnt="3" custScaleX="186017">
        <dgm:presLayoutVars>
          <dgm:bulletEnabled val="1"/>
        </dgm:presLayoutVars>
      </dgm:prSet>
      <dgm:spPr/>
      <dgm:t>
        <a:bodyPr/>
        <a:lstStyle/>
        <a:p>
          <a:endParaRPr lang="it-IT"/>
        </a:p>
      </dgm:t>
    </dgm:pt>
  </dgm:ptLst>
  <dgm:cxnLst>
    <dgm:cxn modelId="{CA8E9461-991D-4B35-8303-591DA2C8F626}" type="presOf" srcId="{047DDCC3-900C-4812-A490-1AA4E3A25E41}" destId="{AB365D88-1483-4666-A8C0-FDEF99AA3383}" srcOrd="0" destOrd="0" presId="urn:microsoft.com/office/officeart/2005/8/layout/arrow2"/>
    <dgm:cxn modelId="{9AB9352A-CF51-4632-B291-DE3CF18BBA2B}" srcId="{5B53B38C-067A-456F-A715-5B0193724432}" destId="{E6104E3C-9927-4EFB-9933-5B31FDCE6ECE}" srcOrd="0" destOrd="0" parTransId="{949FCB02-BCFB-4366-8F7F-D88307B2468F}" sibTransId="{9136200B-C2AA-4F8E-925A-C438B32D5A83}"/>
    <dgm:cxn modelId="{29E74CD7-ABEE-4404-BD01-57609523885F}" type="presOf" srcId="{73FCEE96-FB86-4684-B9B0-70E532304250}" destId="{553B36C7-9B61-4695-A1F4-A491FF8A8750}" srcOrd="0" destOrd="0" presId="urn:microsoft.com/office/officeart/2005/8/layout/arrow2"/>
    <dgm:cxn modelId="{0958931D-654D-4075-9C1A-9A3E705F02A4}" srcId="{5B53B38C-067A-456F-A715-5B0193724432}" destId="{047DDCC3-900C-4812-A490-1AA4E3A25E41}" srcOrd="2" destOrd="0" parTransId="{05046034-54E4-4A75-AF22-FEC67AADDD6B}" sibTransId="{87B65FAA-A0D3-43E0-9244-6A3D89604CAC}"/>
    <dgm:cxn modelId="{48B12CBB-5C2F-4CA1-B61D-5B72C6F5E134}" srcId="{5B53B38C-067A-456F-A715-5B0193724432}" destId="{73FCEE96-FB86-4684-B9B0-70E532304250}" srcOrd="1" destOrd="0" parTransId="{A11B433F-58E6-4454-A888-80C5253B4278}" sibTransId="{BA54D074-9983-4E02-8E0C-210FD63EB6CF}"/>
    <dgm:cxn modelId="{E113AC52-D3B3-4824-89B4-F16B31C0C8CD}" type="presOf" srcId="{E6104E3C-9927-4EFB-9933-5B31FDCE6ECE}" destId="{698699F5-2BE3-4B7D-AE84-F1DD5A9751F7}" srcOrd="0" destOrd="0" presId="urn:microsoft.com/office/officeart/2005/8/layout/arrow2"/>
    <dgm:cxn modelId="{B24DA91B-C8C4-42B4-BBF0-2BBAD8A5E11A}" type="presOf" srcId="{5B53B38C-067A-456F-A715-5B0193724432}" destId="{0FA5147C-B109-4938-8CB0-4E4E9A57FD8D}" srcOrd="0" destOrd="0" presId="urn:microsoft.com/office/officeart/2005/8/layout/arrow2"/>
    <dgm:cxn modelId="{AECF1CD5-1BDC-4CB0-B58D-7CDBCACA86BB}" type="presParOf" srcId="{0FA5147C-B109-4938-8CB0-4E4E9A57FD8D}" destId="{1F3DF065-2C5C-4850-A476-94943FCD2445}" srcOrd="0" destOrd="0" presId="urn:microsoft.com/office/officeart/2005/8/layout/arrow2"/>
    <dgm:cxn modelId="{0CD64687-A239-4822-BB62-A104553255F2}" type="presParOf" srcId="{0FA5147C-B109-4938-8CB0-4E4E9A57FD8D}" destId="{60E588D8-2CD1-4A31-A487-EF369B841A06}" srcOrd="1" destOrd="0" presId="urn:microsoft.com/office/officeart/2005/8/layout/arrow2"/>
    <dgm:cxn modelId="{ABF73DCA-7276-4ED5-9ED3-785B1BA9E79A}" type="presParOf" srcId="{60E588D8-2CD1-4A31-A487-EF369B841A06}" destId="{8F13AF51-5737-4C80-9B85-F048D5CC57F6}" srcOrd="0" destOrd="0" presId="urn:microsoft.com/office/officeart/2005/8/layout/arrow2"/>
    <dgm:cxn modelId="{16DD1307-C2F9-413B-95D6-8512181FDA6D}" type="presParOf" srcId="{60E588D8-2CD1-4A31-A487-EF369B841A06}" destId="{698699F5-2BE3-4B7D-AE84-F1DD5A9751F7}" srcOrd="1" destOrd="0" presId="urn:microsoft.com/office/officeart/2005/8/layout/arrow2"/>
    <dgm:cxn modelId="{AE175BA4-C900-4B74-BF98-06999E550D99}" type="presParOf" srcId="{60E588D8-2CD1-4A31-A487-EF369B841A06}" destId="{2C219E5D-E437-49E2-853F-5912392599AC}" srcOrd="2" destOrd="0" presId="urn:microsoft.com/office/officeart/2005/8/layout/arrow2"/>
    <dgm:cxn modelId="{AE61B77C-D169-4513-8C35-CD1AA05B0169}" type="presParOf" srcId="{60E588D8-2CD1-4A31-A487-EF369B841A06}" destId="{553B36C7-9B61-4695-A1F4-A491FF8A8750}" srcOrd="3" destOrd="0" presId="urn:microsoft.com/office/officeart/2005/8/layout/arrow2"/>
    <dgm:cxn modelId="{C1FFBE34-BB6C-4794-A123-DED51B61B5C8}" type="presParOf" srcId="{60E588D8-2CD1-4A31-A487-EF369B841A06}" destId="{042C840D-BDBA-4F94-8D93-9090207C5E86}" srcOrd="4" destOrd="0" presId="urn:microsoft.com/office/officeart/2005/8/layout/arrow2"/>
    <dgm:cxn modelId="{7B2EFD56-E01B-4BCB-B8B9-76FF2A7AA2DC}" type="presParOf" srcId="{60E588D8-2CD1-4A31-A487-EF369B841A06}" destId="{AB365D88-1483-4666-A8C0-FDEF99AA3383}"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44CDC4-837D-4FBC-9277-545BFBF5EFA6}" type="doc">
      <dgm:prSet loTypeId="urn:microsoft.com/office/officeart/2008/layout/HorizontalMultiLevelHierarchy" loCatId="hierarchy" qsTypeId="urn:microsoft.com/office/officeart/2005/8/quickstyle/simple1" qsCatId="simple" csTypeId="urn:microsoft.com/office/officeart/2005/8/colors/accent1_1" csCatId="accent1" phldr="1"/>
      <dgm:spPr/>
      <dgm:t>
        <a:bodyPr/>
        <a:lstStyle/>
        <a:p>
          <a:endParaRPr lang="it-IT"/>
        </a:p>
      </dgm:t>
    </dgm:pt>
    <dgm:pt modelId="{48C47AEA-CFA6-4363-95FC-AD2948AC34E4}">
      <dgm:prSet phldrT="[Testo]"/>
      <dgm:spPr/>
      <dgm:t>
        <a:bodyPr/>
        <a:lstStyle/>
        <a:p>
          <a:r>
            <a:rPr lang="it-IT" dirty="0" smtClean="0"/>
            <a:t>Manuali</a:t>
          </a:r>
          <a:endParaRPr lang="it-IT" dirty="0"/>
        </a:p>
      </dgm:t>
    </dgm:pt>
    <dgm:pt modelId="{55C437CA-F5A7-40AE-9D66-4AA46C2BC28C}" type="parTrans" cxnId="{3FEEE458-B305-43B4-8B44-F5DFFB0A90BA}">
      <dgm:prSet/>
      <dgm:spPr/>
      <dgm:t>
        <a:bodyPr/>
        <a:lstStyle/>
        <a:p>
          <a:endParaRPr lang="it-IT"/>
        </a:p>
      </dgm:t>
    </dgm:pt>
    <dgm:pt modelId="{D8421A24-3A4E-4DDC-87CB-A1751557C12A}" type="sibTrans" cxnId="{3FEEE458-B305-43B4-8B44-F5DFFB0A90BA}">
      <dgm:prSet/>
      <dgm:spPr/>
      <dgm:t>
        <a:bodyPr/>
        <a:lstStyle/>
        <a:p>
          <a:endParaRPr lang="it-IT"/>
        </a:p>
      </dgm:t>
    </dgm:pt>
    <dgm:pt modelId="{DDB0E832-937F-4DFC-A5CF-0C48540AB972}">
      <dgm:prSet phldrT="[Testo]"/>
      <dgm:spPr/>
      <dgm:t>
        <a:bodyPr/>
        <a:lstStyle/>
        <a:p>
          <a:r>
            <a:rPr lang="it-IT" dirty="0" smtClean="0"/>
            <a:t>Testualità </a:t>
          </a:r>
          <a:endParaRPr lang="it-IT" dirty="0"/>
        </a:p>
      </dgm:t>
    </dgm:pt>
    <dgm:pt modelId="{884CCE94-0B17-4398-A563-30A9872407C1}" type="parTrans" cxnId="{A270F7DF-EC60-478D-9C89-6D45D92247B2}">
      <dgm:prSet/>
      <dgm:spPr/>
      <dgm:t>
        <a:bodyPr/>
        <a:lstStyle/>
        <a:p>
          <a:endParaRPr lang="it-IT"/>
        </a:p>
      </dgm:t>
    </dgm:pt>
    <dgm:pt modelId="{DB4D5141-FBD1-4B59-9103-C4962F9D95DE}" type="sibTrans" cxnId="{A270F7DF-EC60-478D-9C89-6D45D92247B2}">
      <dgm:prSet/>
      <dgm:spPr/>
      <dgm:t>
        <a:bodyPr/>
        <a:lstStyle/>
        <a:p>
          <a:endParaRPr lang="it-IT"/>
        </a:p>
      </dgm:t>
    </dgm:pt>
    <dgm:pt modelId="{6EA63543-6120-4FEC-9B15-8C7F5CB9E3CD}">
      <dgm:prSet phldrT="[Testo]"/>
      <dgm:spPr/>
      <dgm:t>
        <a:bodyPr/>
        <a:lstStyle/>
        <a:p>
          <a:r>
            <a:rPr lang="it-IT" dirty="0" smtClean="0"/>
            <a:t>Lessico</a:t>
          </a:r>
          <a:endParaRPr lang="it-IT" dirty="0"/>
        </a:p>
      </dgm:t>
    </dgm:pt>
    <dgm:pt modelId="{DA577BE1-92B8-41B4-8EE0-1222DEBBF7CD}" type="parTrans" cxnId="{44D34848-455F-4013-A004-5F225F137D62}">
      <dgm:prSet/>
      <dgm:spPr/>
      <dgm:t>
        <a:bodyPr/>
        <a:lstStyle/>
        <a:p>
          <a:endParaRPr lang="it-IT"/>
        </a:p>
      </dgm:t>
    </dgm:pt>
    <dgm:pt modelId="{E6A1DC52-7B2E-4512-98CB-81979910F855}" type="sibTrans" cxnId="{44D34848-455F-4013-A004-5F225F137D62}">
      <dgm:prSet/>
      <dgm:spPr/>
      <dgm:t>
        <a:bodyPr/>
        <a:lstStyle/>
        <a:p>
          <a:endParaRPr lang="it-IT"/>
        </a:p>
      </dgm:t>
    </dgm:pt>
    <dgm:pt modelId="{FE83B577-12CD-4D63-A21F-CB3761077684}">
      <dgm:prSet phldrT="[Testo]"/>
      <dgm:spPr/>
      <dgm:t>
        <a:bodyPr/>
        <a:lstStyle/>
        <a:p>
          <a:r>
            <a:rPr lang="it-IT" dirty="0" smtClean="0"/>
            <a:t>Morfosintassi </a:t>
          </a:r>
          <a:endParaRPr lang="it-IT" dirty="0"/>
        </a:p>
      </dgm:t>
    </dgm:pt>
    <dgm:pt modelId="{1F46A85C-8BB3-4695-A903-5369A25CC615}" type="parTrans" cxnId="{9C8A9561-9649-4EA2-957D-BB09A6EADF6F}">
      <dgm:prSet/>
      <dgm:spPr/>
      <dgm:t>
        <a:bodyPr/>
        <a:lstStyle/>
        <a:p>
          <a:endParaRPr lang="it-IT"/>
        </a:p>
      </dgm:t>
    </dgm:pt>
    <dgm:pt modelId="{8B965F6E-3D68-4615-9408-B5D6EF1187B2}" type="sibTrans" cxnId="{9C8A9561-9649-4EA2-957D-BB09A6EADF6F}">
      <dgm:prSet/>
      <dgm:spPr/>
      <dgm:t>
        <a:bodyPr/>
        <a:lstStyle/>
        <a:p>
          <a:endParaRPr lang="it-IT"/>
        </a:p>
      </dgm:t>
    </dgm:pt>
    <dgm:pt modelId="{2C9015F5-7052-404A-933E-1C56E9CBED8E}" type="pres">
      <dgm:prSet presAssocID="{4544CDC4-837D-4FBC-9277-545BFBF5EFA6}" presName="Name0" presStyleCnt="0">
        <dgm:presLayoutVars>
          <dgm:chPref val="1"/>
          <dgm:dir/>
          <dgm:animOne val="branch"/>
          <dgm:animLvl val="lvl"/>
          <dgm:resizeHandles val="exact"/>
        </dgm:presLayoutVars>
      </dgm:prSet>
      <dgm:spPr/>
      <dgm:t>
        <a:bodyPr/>
        <a:lstStyle/>
        <a:p>
          <a:endParaRPr lang="it-IT"/>
        </a:p>
      </dgm:t>
    </dgm:pt>
    <dgm:pt modelId="{F23BEE44-8430-4E0F-995D-F0738DEEA0BB}" type="pres">
      <dgm:prSet presAssocID="{48C47AEA-CFA6-4363-95FC-AD2948AC34E4}" presName="root1" presStyleCnt="0"/>
      <dgm:spPr/>
    </dgm:pt>
    <dgm:pt modelId="{2BA084C0-F3A0-427C-8E60-841E803DC2CB}" type="pres">
      <dgm:prSet presAssocID="{48C47AEA-CFA6-4363-95FC-AD2948AC34E4}" presName="LevelOneTextNode" presStyleLbl="node0" presStyleIdx="0" presStyleCnt="1">
        <dgm:presLayoutVars>
          <dgm:chPref val="3"/>
        </dgm:presLayoutVars>
      </dgm:prSet>
      <dgm:spPr/>
      <dgm:t>
        <a:bodyPr/>
        <a:lstStyle/>
        <a:p>
          <a:endParaRPr lang="it-IT"/>
        </a:p>
      </dgm:t>
    </dgm:pt>
    <dgm:pt modelId="{536CC15E-4304-4E4D-9447-4EE8F94DE2D2}" type="pres">
      <dgm:prSet presAssocID="{48C47AEA-CFA6-4363-95FC-AD2948AC34E4}" presName="level2hierChild" presStyleCnt="0"/>
      <dgm:spPr/>
    </dgm:pt>
    <dgm:pt modelId="{E706F5D4-51A6-4175-83B3-76D791A163D6}" type="pres">
      <dgm:prSet presAssocID="{884CCE94-0B17-4398-A563-30A9872407C1}" presName="conn2-1" presStyleLbl="parChTrans1D2" presStyleIdx="0" presStyleCnt="3"/>
      <dgm:spPr/>
      <dgm:t>
        <a:bodyPr/>
        <a:lstStyle/>
        <a:p>
          <a:endParaRPr lang="it-IT"/>
        </a:p>
      </dgm:t>
    </dgm:pt>
    <dgm:pt modelId="{9D4B4A5D-3884-448C-860E-D815C05819D8}" type="pres">
      <dgm:prSet presAssocID="{884CCE94-0B17-4398-A563-30A9872407C1}" presName="connTx" presStyleLbl="parChTrans1D2" presStyleIdx="0" presStyleCnt="3"/>
      <dgm:spPr/>
      <dgm:t>
        <a:bodyPr/>
        <a:lstStyle/>
        <a:p>
          <a:endParaRPr lang="it-IT"/>
        </a:p>
      </dgm:t>
    </dgm:pt>
    <dgm:pt modelId="{73CC428B-B99C-45A9-95B0-04CEF0DB5A30}" type="pres">
      <dgm:prSet presAssocID="{DDB0E832-937F-4DFC-A5CF-0C48540AB972}" presName="root2" presStyleCnt="0"/>
      <dgm:spPr/>
    </dgm:pt>
    <dgm:pt modelId="{3DD9C979-6344-4680-AB7E-21EFEB7255A6}" type="pres">
      <dgm:prSet presAssocID="{DDB0E832-937F-4DFC-A5CF-0C48540AB972}" presName="LevelTwoTextNode" presStyleLbl="node2" presStyleIdx="0" presStyleCnt="3">
        <dgm:presLayoutVars>
          <dgm:chPref val="3"/>
        </dgm:presLayoutVars>
      </dgm:prSet>
      <dgm:spPr/>
      <dgm:t>
        <a:bodyPr/>
        <a:lstStyle/>
        <a:p>
          <a:endParaRPr lang="it-IT"/>
        </a:p>
      </dgm:t>
    </dgm:pt>
    <dgm:pt modelId="{3F5CCCDB-567D-4E2D-8649-F8441DB71FDE}" type="pres">
      <dgm:prSet presAssocID="{DDB0E832-937F-4DFC-A5CF-0C48540AB972}" presName="level3hierChild" presStyleCnt="0"/>
      <dgm:spPr/>
    </dgm:pt>
    <dgm:pt modelId="{5EE86A92-9ED5-47E4-9E9F-4A79C7D4AE62}" type="pres">
      <dgm:prSet presAssocID="{DA577BE1-92B8-41B4-8EE0-1222DEBBF7CD}" presName="conn2-1" presStyleLbl="parChTrans1D2" presStyleIdx="1" presStyleCnt="3"/>
      <dgm:spPr/>
      <dgm:t>
        <a:bodyPr/>
        <a:lstStyle/>
        <a:p>
          <a:endParaRPr lang="it-IT"/>
        </a:p>
      </dgm:t>
    </dgm:pt>
    <dgm:pt modelId="{7B217581-D166-4610-B9CB-8C87FEFCB47E}" type="pres">
      <dgm:prSet presAssocID="{DA577BE1-92B8-41B4-8EE0-1222DEBBF7CD}" presName="connTx" presStyleLbl="parChTrans1D2" presStyleIdx="1" presStyleCnt="3"/>
      <dgm:spPr/>
      <dgm:t>
        <a:bodyPr/>
        <a:lstStyle/>
        <a:p>
          <a:endParaRPr lang="it-IT"/>
        </a:p>
      </dgm:t>
    </dgm:pt>
    <dgm:pt modelId="{0C860284-36E0-4D6C-AC97-7DCF51D0A69D}" type="pres">
      <dgm:prSet presAssocID="{6EA63543-6120-4FEC-9B15-8C7F5CB9E3CD}" presName="root2" presStyleCnt="0"/>
      <dgm:spPr/>
    </dgm:pt>
    <dgm:pt modelId="{E7B859C2-11AC-450C-9E82-3FAAC00F48DD}" type="pres">
      <dgm:prSet presAssocID="{6EA63543-6120-4FEC-9B15-8C7F5CB9E3CD}" presName="LevelTwoTextNode" presStyleLbl="node2" presStyleIdx="1" presStyleCnt="3">
        <dgm:presLayoutVars>
          <dgm:chPref val="3"/>
        </dgm:presLayoutVars>
      </dgm:prSet>
      <dgm:spPr/>
      <dgm:t>
        <a:bodyPr/>
        <a:lstStyle/>
        <a:p>
          <a:endParaRPr lang="it-IT"/>
        </a:p>
      </dgm:t>
    </dgm:pt>
    <dgm:pt modelId="{20BD074F-F001-402C-B546-3C62679E3420}" type="pres">
      <dgm:prSet presAssocID="{6EA63543-6120-4FEC-9B15-8C7F5CB9E3CD}" presName="level3hierChild" presStyleCnt="0"/>
      <dgm:spPr/>
    </dgm:pt>
    <dgm:pt modelId="{BAF54641-75BA-4CBD-A208-F0E977040ACF}" type="pres">
      <dgm:prSet presAssocID="{1F46A85C-8BB3-4695-A903-5369A25CC615}" presName="conn2-1" presStyleLbl="parChTrans1D2" presStyleIdx="2" presStyleCnt="3"/>
      <dgm:spPr/>
      <dgm:t>
        <a:bodyPr/>
        <a:lstStyle/>
        <a:p>
          <a:endParaRPr lang="it-IT"/>
        </a:p>
      </dgm:t>
    </dgm:pt>
    <dgm:pt modelId="{6934A739-0D25-40B9-82EA-21D59F57A755}" type="pres">
      <dgm:prSet presAssocID="{1F46A85C-8BB3-4695-A903-5369A25CC615}" presName="connTx" presStyleLbl="parChTrans1D2" presStyleIdx="2" presStyleCnt="3"/>
      <dgm:spPr/>
      <dgm:t>
        <a:bodyPr/>
        <a:lstStyle/>
        <a:p>
          <a:endParaRPr lang="it-IT"/>
        </a:p>
      </dgm:t>
    </dgm:pt>
    <dgm:pt modelId="{9E99BC25-C185-45D1-9A8F-7FA088EE2E2C}" type="pres">
      <dgm:prSet presAssocID="{FE83B577-12CD-4D63-A21F-CB3761077684}" presName="root2" presStyleCnt="0"/>
      <dgm:spPr/>
    </dgm:pt>
    <dgm:pt modelId="{3250D764-281F-4136-AFF0-E786023FA188}" type="pres">
      <dgm:prSet presAssocID="{FE83B577-12CD-4D63-A21F-CB3761077684}" presName="LevelTwoTextNode" presStyleLbl="node2" presStyleIdx="2" presStyleCnt="3">
        <dgm:presLayoutVars>
          <dgm:chPref val="3"/>
        </dgm:presLayoutVars>
      </dgm:prSet>
      <dgm:spPr/>
      <dgm:t>
        <a:bodyPr/>
        <a:lstStyle/>
        <a:p>
          <a:endParaRPr lang="it-IT"/>
        </a:p>
      </dgm:t>
    </dgm:pt>
    <dgm:pt modelId="{DF3CC446-581A-4AC0-9C24-62A1D199F050}" type="pres">
      <dgm:prSet presAssocID="{FE83B577-12CD-4D63-A21F-CB3761077684}" presName="level3hierChild" presStyleCnt="0"/>
      <dgm:spPr/>
    </dgm:pt>
  </dgm:ptLst>
  <dgm:cxnLst>
    <dgm:cxn modelId="{9C8A9561-9649-4EA2-957D-BB09A6EADF6F}" srcId="{48C47AEA-CFA6-4363-95FC-AD2948AC34E4}" destId="{FE83B577-12CD-4D63-A21F-CB3761077684}" srcOrd="2" destOrd="0" parTransId="{1F46A85C-8BB3-4695-A903-5369A25CC615}" sibTransId="{8B965F6E-3D68-4615-9408-B5D6EF1187B2}"/>
    <dgm:cxn modelId="{D87D9446-0582-4677-B105-E29527AF57FC}" type="presOf" srcId="{DDB0E832-937F-4DFC-A5CF-0C48540AB972}" destId="{3DD9C979-6344-4680-AB7E-21EFEB7255A6}" srcOrd="0" destOrd="0" presId="urn:microsoft.com/office/officeart/2008/layout/HorizontalMultiLevelHierarchy"/>
    <dgm:cxn modelId="{71BB7BC4-90AC-4B50-B468-46DF00A15D7D}" type="presOf" srcId="{884CCE94-0B17-4398-A563-30A9872407C1}" destId="{9D4B4A5D-3884-448C-860E-D815C05819D8}" srcOrd="1" destOrd="0" presId="urn:microsoft.com/office/officeart/2008/layout/HorizontalMultiLevelHierarchy"/>
    <dgm:cxn modelId="{5B07AB16-3174-44A8-898A-7571325116B8}" type="presOf" srcId="{1F46A85C-8BB3-4695-A903-5369A25CC615}" destId="{BAF54641-75BA-4CBD-A208-F0E977040ACF}" srcOrd="0" destOrd="0" presId="urn:microsoft.com/office/officeart/2008/layout/HorizontalMultiLevelHierarchy"/>
    <dgm:cxn modelId="{368DB068-37BE-40E3-80FA-064FEF6613C4}" type="presOf" srcId="{48C47AEA-CFA6-4363-95FC-AD2948AC34E4}" destId="{2BA084C0-F3A0-427C-8E60-841E803DC2CB}" srcOrd="0" destOrd="0" presId="urn:microsoft.com/office/officeart/2008/layout/HorizontalMultiLevelHierarchy"/>
    <dgm:cxn modelId="{44D34848-455F-4013-A004-5F225F137D62}" srcId="{48C47AEA-CFA6-4363-95FC-AD2948AC34E4}" destId="{6EA63543-6120-4FEC-9B15-8C7F5CB9E3CD}" srcOrd="1" destOrd="0" parTransId="{DA577BE1-92B8-41B4-8EE0-1222DEBBF7CD}" sibTransId="{E6A1DC52-7B2E-4512-98CB-81979910F855}"/>
    <dgm:cxn modelId="{4B9C35E3-991E-4A42-B5DD-187C217657B9}" type="presOf" srcId="{FE83B577-12CD-4D63-A21F-CB3761077684}" destId="{3250D764-281F-4136-AFF0-E786023FA188}" srcOrd="0" destOrd="0" presId="urn:microsoft.com/office/officeart/2008/layout/HorizontalMultiLevelHierarchy"/>
    <dgm:cxn modelId="{306EC00B-4911-4B09-8E42-318528F84168}" type="presOf" srcId="{1F46A85C-8BB3-4695-A903-5369A25CC615}" destId="{6934A739-0D25-40B9-82EA-21D59F57A755}" srcOrd="1" destOrd="0" presId="urn:microsoft.com/office/officeart/2008/layout/HorizontalMultiLevelHierarchy"/>
    <dgm:cxn modelId="{CA864E6D-E87E-44AD-B61A-51789FB5635C}" type="presOf" srcId="{6EA63543-6120-4FEC-9B15-8C7F5CB9E3CD}" destId="{E7B859C2-11AC-450C-9E82-3FAAC00F48DD}" srcOrd="0" destOrd="0" presId="urn:microsoft.com/office/officeart/2008/layout/HorizontalMultiLevelHierarchy"/>
    <dgm:cxn modelId="{9F5B2926-FF18-436C-B947-9C773B1514C1}" type="presOf" srcId="{DA577BE1-92B8-41B4-8EE0-1222DEBBF7CD}" destId="{5EE86A92-9ED5-47E4-9E9F-4A79C7D4AE62}" srcOrd="0" destOrd="0" presId="urn:microsoft.com/office/officeart/2008/layout/HorizontalMultiLevelHierarchy"/>
    <dgm:cxn modelId="{BF4FDB0A-4EEA-45A6-8A04-E5CBEACFFCA1}" type="presOf" srcId="{4544CDC4-837D-4FBC-9277-545BFBF5EFA6}" destId="{2C9015F5-7052-404A-933E-1C56E9CBED8E}" srcOrd="0" destOrd="0" presId="urn:microsoft.com/office/officeart/2008/layout/HorizontalMultiLevelHierarchy"/>
    <dgm:cxn modelId="{3FEEE458-B305-43B4-8B44-F5DFFB0A90BA}" srcId="{4544CDC4-837D-4FBC-9277-545BFBF5EFA6}" destId="{48C47AEA-CFA6-4363-95FC-AD2948AC34E4}" srcOrd="0" destOrd="0" parTransId="{55C437CA-F5A7-40AE-9D66-4AA46C2BC28C}" sibTransId="{D8421A24-3A4E-4DDC-87CB-A1751557C12A}"/>
    <dgm:cxn modelId="{08D74B26-1A2D-4FBE-9434-0931F3B682EC}" type="presOf" srcId="{884CCE94-0B17-4398-A563-30A9872407C1}" destId="{E706F5D4-51A6-4175-83B3-76D791A163D6}" srcOrd="0" destOrd="0" presId="urn:microsoft.com/office/officeart/2008/layout/HorizontalMultiLevelHierarchy"/>
    <dgm:cxn modelId="{482AA128-0482-4446-9BFE-3A2E251ADA8A}" type="presOf" srcId="{DA577BE1-92B8-41B4-8EE0-1222DEBBF7CD}" destId="{7B217581-D166-4610-B9CB-8C87FEFCB47E}" srcOrd="1" destOrd="0" presId="urn:microsoft.com/office/officeart/2008/layout/HorizontalMultiLevelHierarchy"/>
    <dgm:cxn modelId="{A270F7DF-EC60-478D-9C89-6D45D92247B2}" srcId="{48C47AEA-CFA6-4363-95FC-AD2948AC34E4}" destId="{DDB0E832-937F-4DFC-A5CF-0C48540AB972}" srcOrd="0" destOrd="0" parTransId="{884CCE94-0B17-4398-A563-30A9872407C1}" sibTransId="{DB4D5141-FBD1-4B59-9103-C4962F9D95DE}"/>
    <dgm:cxn modelId="{965A21D9-40F4-402D-8ADF-AE384DE1FBD5}" type="presParOf" srcId="{2C9015F5-7052-404A-933E-1C56E9CBED8E}" destId="{F23BEE44-8430-4E0F-995D-F0738DEEA0BB}" srcOrd="0" destOrd="0" presId="urn:microsoft.com/office/officeart/2008/layout/HorizontalMultiLevelHierarchy"/>
    <dgm:cxn modelId="{B8170C2D-8F5E-4038-9A73-2583BD7570BD}" type="presParOf" srcId="{F23BEE44-8430-4E0F-995D-F0738DEEA0BB}" destId="{2BA084C0-F3A0-427C-8E60-841E803DC2CB}" srcOrd="0" destOrd="0" presId="urn:microsoft.com/office/officeart/2008/layout/HorizontalMultiLevelHierarchy"/>
    <dgm:cxn modelId="{09F0ACC9-59B6-4553-8FC2-B0511BFBDC9D}" type="presParOf" srcId="{F23BEE44-8430-4E0F-995D-F0738DEEA0BB}" destId="{536CC15E-4304-4E4D-9447-4EE8F94DE2D2}" srcOrd="1" destOrd="0" presId="urn:microsoft.com/office/officeart/2008/layout/HorizontalMultiLevelHierarchy"/>
    <dgm:cxn modelId="{66F554E6-81C4-435A-9039-A7F0EEC4DC56}" type="presParOf" srcId="{536CC15E-4304-4E4D-9447-4EE8F94DE2D2}" destId="{E706F5D4-51A6-4175-83B3-76D791A163D6}" srcOrd="0" destOrd="0" presId="urn:microsoft.com/office/officeart/2008/layout/HorizontalMultiLevelHierarchy"/>
    <dgm:cxn modelId="{96DE6038-11C4-4CB4-B6E8-091485173A87}" type="presParOf" srcId="{E706F5D4-51A6-4175-83B3-76D791A163D6}" destId="{9D4B4A5D-3884-448C-860E-D815C05819D8}" srcOrd="0" destOrd="0" presId="urn:microsoft.com/office/officeart/2008/layout/HorizontalMultiLevelHierarchy"/>
    <dgm:cxn modelId="{56F08F22-ABF3-491C-9B21-A0CB3CD944E7}" type="presParOf" srcId="{536CC15E-4304-4E4D-9447-4EE8F94DE2D2}" destId="{73CC428B-B99C-45A9-95B0-04CEF0DB5A30}" srcOrd="1" destOrd="0" presId="urn:microsoft.com/office/officeart/2008/layout/HorizontalMultiLevelHierarchy"/>
    <dgm:cxn modelId="{8418ED24-FF94-44D4-BA45-62BD239F7C5A}" type="presParOf" srcId="{73CC428B-B99C-45A9-95B0-04CEF0DB5A30}" destId="{3DD9C979-6344-4680-AB7E-21EFEB7255A6}" srcOrd="0" destOrd="0" presId="urn:microsoft.com/office/officeart/2008/layout/HorizontalMultiLevelHierarchy"/>
    <dgm:cxn modelId="{378DE05C-1678-4054-B450-711C6016CDFA}" type="presParOf" srcId="{73CC428B-B99C-45A9-95B0-04CEF0DB5A30}" destId="{3F5CCCDB-567D-4E2D-8649-F8441DB71FDE}" srcOrd="1" destOrd="0" presId="urn:microsoft.com/office/officeart/2008/layout/HorizontalMultiLevelHierarchy"/>
    <dgm:cxn modelId="{364D55BE-B83B-408C-8947-96CFB1623389}" type="presParOf" srcId="{536CC15E-4304-4E4D-9447-4EE8F94DE2D2}" destId="{5EE86A92-9ED5-47E4-9E9F-4A79C7D4AE62}" srcOrd="2" destOrd="0" presId="urn:microsoft.com/office/officeart/2008/layout/HorizontalMultiLevelHierarchy"/>
    <dgm:cxn modelId="{FE0DA2A4-4418-47F0-B464-A2918516F8B8}" type="presParOf" srcId="{5EE86A92-9ED5-47E4-9E9F-4A79C7D4AE62}" destId="{7B217581-D166-4610-B9CB-8C87FEFCB47E}" srcOrd="0" destOrd="0" presId="urn:microsoft.com/office/officeart/2008/layout/HorizontalMultiLevelHierarchy"/>
    <dgm:cxn modelId="{B1C44751-C75D-4932-8DFD-27FEB3E359E5}" type="presParOf" srcId="{536CC15E-4304-4E4D-9447-4EE8F94DE2D2}" destId="{0C860284-36E0-4D6C-AC97-7DCF51D0A69D}" srcOrd="3" destOrd="0" presId="urn:microsoft.com/office/officeart/2008/layout/HorizontalMultiLevelHierarchy"/>
    <dgm:cxn modelId="{15302E8A-1AF1-4F30-842D-1DA16F3131AF}" type="presParOf" srcId="{0C860284-36E0-4D6C-AC97-7DCF51D0A69D}" destId="{E7B859C2-11AC-450C-9E82-3FAAC00F48DD}" srcOrd="0" destOrd="0" presId="urn:microsoft.com/office/officeart/2008/layout/HorizontalMultiLevelHierarchy"/>
    <dgm:cxn modelId="{940068EB-6BA9-457E-A5BA-FD6FF960C4B5}" type="presParOf" srcId="{0C860284-36E0-4D6C-AC97-7DCF51D0A69D}" destId="{20BD074F-F001-402C-B546-3C62679E3420}" srcOrd="1" destOrd="0" presId="urn:microsoft.com/office/officeart/2008/layout/HorizontalMultiLevelHierarchy"/>
    <dgm:cxn modelId="{96EA0FA7-AAB9-4F86-B5B4-CB697541AD5A}" type="presParOf" srcId="{536CC15E-4304-4E4D-9447-4EE8F94DE2D2}" destId="{BAF54641-75BA-4CBD-A208-F0E977040ACF}" srcOrd="4" destOrd="0" presId="urn:microsoft.com/office/officeart/2008/layout/HorizontalMultiLevelHierarchy"/>
    <dgm:cxn modelId="{A5024E3E-5CD3-4806-9CC4-4E0B66A6212E}" type="presParOf" srcId="{BAF54641-75BA-4CBD-A208-F0E977040ACF}" destId="{6934A739-0D25-40B9-82EA-21D59F57A755}" srcOrd="0" destOrd="0" presId="urn:microsoft.com/office/officeart/2008/layout/HorizontalMultiLevelHierarchy"/>
    <dgm:cxn modelId="{4DE0DA78-2371-4A80-BC60-F87547E2D5BA}" type="presParOf" srcId="{536CC15E-4304-4E4D-9447-4EE8F94DE2D2}" destId="{9E99BC25-C185-45D1-9A8F-7FA088EE2E2C}" srcOrd="5" destOrd="0" presId="urn:microsoft.com/office/officeart/2008/layout/HorizontalMultiLevelHierarchy"/>
    <dgm:cxn modelId="{3100075D-BAC2-4E6F-88E8-AB796C87FD50}" type="presParOf" srcId="{9E99BC25-C185-45D1-9A8F-7FA088EE2E2C}" destId="{3250D764-281F-4136-AFF0-E786023FA188}" srcOrd="0" destOrd="0" presId="urn:microsoft.com/office/officeart/2008/layout/HorizontalMultiLevelHierarchy"/>
    <dgm:cxn modelId="{A608CF4B-48B5-4B20-BE06-1337B0C19403}" type="presParOf" srcId="{9E99BC25-C185-45D1-9A8F-7FA088EE2E2C}" destId="{DF3CC446-581A-4AC0-9C24-62A1D199F050}"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03E9F1-9795-487A-BD16-A51E72B9024B}" type="doc">
      <dgm:prSet loTypeId="urn:microsoft.com/office/officeart/2005/8/layout/StepDownProcess" loCatId="process" qsTypeId="urn:microsoft.com/office/officeart/2005/8/quickstyle/simple3" qsCatId="simple" csTypeId="urn:microsoft.com/office/officeart/2005/8/colors/accent1_2" csCatId="accent1" phldr="1"/>
      <dgm:spPr/>
      <dgm:t>
        <a:bodyPr/>
        <a:lstStyle/>
        <a:p>
          <a:endParaRPr lang="it-IT"/>
        </a:p>
      </dgm:t>
    </dgm:pt>
    <dgm:pt modelId="{E4395A70-CC51-4740-B2E9-A5D97863314D}">
      <dgm:prSet phldrT="[Testo]"/>
      <dgm:spPr/>
      <dgm:t>
        <a:bodyPr/>
        <a:lstStyle/>
        <a:p>
          <a:r>
            <a:rPr lang="it-IT" dirty="0" smtClean="0"/>
            <a:t>Globalità</a:t>
          </a:r>
          <a:endParaRPr lang="it-IT" dirty="0"/>
        </a:p>
      </dgm:t>
    </dgm:pt>
    <dgm:pt modelId="{AB9010F8-4A79-4E2C-BB2E-96E604B2B73A}" type="parTrans" cxnId="{A49B7523-03C3-49AC-A768-2887240268F2}">
      <dgm:prSet/>
      <dgm:spPr/>
      <dgm:t>
        <a:bodyPr/>
        <a:lstStyle/>
        <a:p>
          <a:endParaRPr lang="it-IT"/>
        </a:p>
      </dgm:t>
    </dgm:pt>
    <dgm:pt modelId="{4B294EAB-FD49-4BE8-A991-9489F41675F1}" type="sibTrans" cxnId="{A49B7523-03C3-49AC-A768-2887240268F2}">
      <dgm:prSet/>
      <dgm:spPr/>
      <dgm:t>
        <a:bodyPr/>
        <a:lstStyle/>
        <a:p>
          <a:endParaRPr lang="it-IT"/>
        </a:p>
      </dgm:t>
    </dgm:pt>
    <dgm:pt modelId="{DA4EB712-8FE8-4009-9409-97B1374BA0E3}">
      <dgm:prSet phldrT="[Testo]"/>
      <dgm:spPr/>
      <dgm:t>
        <a:bodyPr/>
        <a:lstStyle/>
        <a:p>
          <a:endParaRPr lang="it-IT" dirty="0"/>
        </a:p>
      </dgm:t>
    </dgm:pt>
    <dgm:pt modelId="{51205A92-3242-4DD5-B8F6-3B4ED57141EA}" type="parTrans" cxnId="{536D7D93-4318-4F49-BC90-0C23CF624A5C}">
      <dgm:prSet/>
      <dgm:spPr/>
      <dgm:t>
        <a:bodyPr/>
        <a:lstStyle/>
        <a:p>
          <a:endParaRPr lang="it-IT"/>
        </a:p>
      </dgm:t>
    </dgm:pt>
    <dgm:pt modelId="{4D445273-33EF-4474-99B4-4DFD68BE92A1}" type="sibTrans" cxnId="{536D7D93-4318-4F49-BC90-0C23CF624A5C}">
      <dgm:prSet/>
      <dgm:spPr/>
      <dgm:t>
        <a:bodyPr/>
        <a:lstStyle/>
        <a:p>
          <a:endParaRPr lang="it-IT"/>
        </a:p>
      </dgm:t>
    </dgm:pt>
    <dgm:pt modelId="{270EB86B-ACEC-4733-8582-19480CE18D72}">
      <dgm:prSet phldrT="[Testo]"/>
      <dgm:spPr/>
      <dgm:t>
        <a:bodyPr/>
        <a:lstStyle/>
        <a:p>
          <a:r>
            <a:rPr lang="it-IT" dirty="0" smtClean="0"/>
            <a:t>Analisi</a:t>
          </a:r>
          <a:endParaRPr lang="it-IT" dirty="0"/>
        </a:p>
      </dgm:t>
    </dgm:pt>
    <dgm:pt modelId="{CCF9601C-CB79-4C4B-B1A5-79DE1F65634D}" type="parTrans" cxnId="{80FD9BFD-DF63-45B8-91CE-3F3C7EEE4090}">
      <dgm:prSet/>
      <dgm:spPr/>
      <dgm:t>
        <a:bodyPr/>
        <a:lstStyle/>
        <a:p>
          <a:endParaRPr lang="it-IT"/>
        </a:p>
      </dgm:t>
    </dgm:pt>
    <dgm:pt modelId="{69AE053B-11A6-400F-990B-6D6F664F87A1}" type="sibTrans" cxnId="{80FD9BFD-DF63-45B8-91CE-3F3C7EEE4090}">
      <dgm:prSet/>
      <dgm:spPr/>
      <dgm:t>
        <a:bodyPr/>
        <a:lstStyle/>
        <a:p>
          <a:endParaRPr lang="it-IT"/>
        </a:p>
      </dgm:t>
    </dgm:pt>
    <dgm:pt modelId="{FE2B53B3-F17E-4C6D-86EA-8C39D509C31C}">
      <dgm:prSet phldrT="[Testo]"/>
      <dgm:spPr/>
      <dgm:t>
        <a:bodyPr/>
        <a:lstStyle/>
        <a:p>
          <a:endParaRPr lang="it-IT" dirty="0"/>
        </a:p>
      </dgm:t>
    </dgm:pt>
    <dgm:pt modelId="{7A3595AF-5E10-4E3C-8288-F077197F167E}" type="parTrans" cxnId="{5F4FDE03-61B0-4D2B-B616-2AA1D62649EC}">
      <dgm:prSet/>
      <dgm:spPr/>
      <dgm:t>
        <a:bodyPr/>
        <a:lstStyle/>
        <a:p>
          <a:endParaRPr lang="it-IT"/>
        </a:p>
      </dgm:t>
    </dgm:pt>
    <dgm:pt modelId="{21E58BC7-D812-4FC7-BB04-FF34E37552B7}" type="sibTrans" cxnId="{5F4FDE03-61B0-4D2B-B616-2AA1D62649EC}">
      <dgm:prSet/>
      <dgm:spPr/>
      <dgm:t>
        <a:bodyPr/>
        <a:lstStyle/>
        <a:p>
          <a:endParaRPr lang="it-IT"/>
        </a:p>
      </dgm:t>
    </dgm:pt>
    <dgm:pt modelId="{EB961271-4C6E-4BE2-96E1-0DE6BE67BAA5}">
      <dgm:prSet phldrT="[Testo]"/>
      <dgm:spPr/>
      <dgm:t>
        <a:bodyPr/>
        <a:lstStyle/>
        <a:p>
          <a:r>
            <a:rPr lang="it-IT" dirty="0" smtClean="0"/>
            <a:t>Sintesi</a:t>
          </a:r>
          <a:endParaRPr lang="it-IT" dirty="0"/>
        </a:p>
      </dgm:t>
    </dgm:pt>
    <dgm:pt modelId="{5669A863-EABE-409B-887D-AD3B26B34C6C}" type="parTrans" cxnId="{F902D19E-6476-4E9D-8226-CDDE1DB2B38D}">
      <dgm:prSet/>
      <dgm:spPr/>
      <dgm:t>
        <a:bodyPr/>
        <a:lstStyle/>
        <a:p>
          <a:endParaRPr lang="it-IT"/>
        </a:p>
      </dgm:t>
    </dgm:pt>
    <dgm:pt modelId="{A0E5B280-00CC-4479-BBE8-72446591761F}" type="sibTrans" cxnId="{F902D19E-6476-4E9D-8226-CDDE1DB2B38D}">
      <dgm:prSet/>
      <dgm:spPr/>
      <dgm:t>
        <a:bodyPr/>
        <a:lstStyle/>
        <a:p>
          <a:endParaRPr lang="it-IT"/>
        </a:p>
      </dgm:t>
    </dgm:pt>
    <dgm:pt modelId="{2272EFF6-B5B4-4097-8E2F-0B6A80035E95}">
      <dgm:prSet phldrT="[Testo]"/>
      <dgm:spPr/>
      <dgm:t>
        <a:bodyPr/>
        <a:lstStyle/>
        <a:p>
          <a:endParaRPr lang="it-IT" dirty="0"/>
        </a:p>
      </dgm:t>
    </dgm:pt>
    <dgm:pt modelId="{CA4DEDCE-5C69-4A59-ACDB-BAB0A4976470}" type="parTrans" cxnId="{FE3FDDA3-DC5A-4AE5-8AD1-261237119AE5}">
      <dgm:prSet/>
      <dgm:spPr/>
      <dgm:t>
        <a:bodyPr/>
        <a:lstStyle/>
        <a:p>
          <a:endParaRPr lang="it-IT"/>
        </a:p>
      </dgm:t>
    </dgm:pt>
    <dgm:pt modelId="{F52EFE28-7450-48E8-B0A7-FCDE9644687C}" type="sibTrans" cxnId="{FE3FDDA3-DC5A-4AE5-8AD1-261237119AE5}">
      <dgm:prSet/>
      <dgm:spPr/>
      <dgm:t>
        <a:bodyPr/>
        <a:lstStyle/>
        <a:p>
          <a:endParaRPr lang="it-IT"/>
        </a:p>
      </dgm:t>
    </dgm:pt>
    <dgm:pt modelId="{831154E9-07CB-4767-8F38-C797E0603664}" type="pres">
      <dgm:prSet presAssocID="{7E03E9F1-9795-487A-BD16-A51E72B9024B}" presName="rootnode" presStyleCnt="0">
        <dgm:presLayoutVars>
          <dgm:chMax/>
          <dgm:chPref/>
          <dgm:dir/>
          <dgm:animLvl val="lvl"/>
        </dgm:presLayoutVars>
      </dgm:prSet>
      <dgm:spPr/>
      <dgm:t>
        <a:bodyPr/>
        <a:lstStyle/>
        <a:p>
          <a:endParaRPr lang="it-IT"/>
        </a:p>
      </dgm:t>
    </dgm:pt>
    <dgm:pt modelId="{48398227-3070-4298-8CA2-09333A913B1D}" type="pres">
      <dgm:prSet presAssocID="{E4395A70-CC51-4740-B2E9-A5D97863314D}" presName="composite" presStyleCnt="0"/>
      <dgm:spPr/>
    </dgm:pt>
    <dgm:pt modelId="{23DD3380-CF73-4FA8-A710-707FDDAF7BF9}" type="pres">
      <dgm:prSet presAssocID="{E4395A70-CC51-4740-B2E9-A5D97863314D}" presName="bentUpArrow1" presStyleLbl="alignImgPlace1" presStyleIdx="0" presStyleCnt="2"/>
      <dgm:spPr/>
    </dgm:pt>
    <dgm:pt modelId="{DC42959F-A2F1-406B-8156-F5736658A5D0}" type="pres">
      <dgm:prSet presAssocID="{E4395A70-CC51-4740-B2E9-A5D97863314D}" presName="ParentText" presStyleLbl="node1" presStyleIdx="0" presStyleCnt="3">
        <dgm:presLayoutVars>
          <dgm:chMax val="1"/>
          <dgm:chPref val="1"/>
          <dgm:bulletEnabled val="1"/>
        </dgm:presLayoutVars>
      </dgm:prSet>
      <dgm:spPr/>
      <dgm:t>
        <a:bodyPr/>
        <a:lstStyle/>
        <a:p>
          <a:endParaRPr lang="it-IT"/>
        </a:p>
      </dgm:t>
    </dgm:pt>
    <dgm:pt modelId="{9AFE6D5B-31C4-4C3F-8627-F2C7B0E4DD87}" type="pres">
      <dgm:prSet presAssocID="{E4395A70-CC51-4740-B2E9-A5D97863314D}" presName="ChildText" presStyleLbl="revTx" presStyleIdx="0" presStyleCnt="3">
        <dgm:presLayoutVars>
          <dgm:chMax val="0"/>
          <dgm:chPref val="0"/>
          <dgm:bulletEnabled val="1"/>
        </dgm:presLayoutVars>
      </dgm:prSet>
      <dgm:spPr/>
      <dgm:t>
        <a:bodyPr/>
        <a:lstStyle/>
        <a:p>
          <a:endParaRPr lang="it-IT"/>
        </a:p>
      </dgm:t>
    </dgm:pt>
    <dgm:pt modelId="{BD5B3622-14E7-4873-97BD-22CDCDBA2D56}" type="pres">
      <dgm:prSet presAssocID="{4B294EAB-FD49-4BE8-A991-9489F41675F1}" presName="sibTrans" presStyleCnt="0"/>
      <dgm:spPr/>
    </dgm:pt>
    <dgm:pt modelId="{2E169EA3-2DDB-4287-97BA-C088AD6B9EF4}" type="pres">
      <dgm:prSet presAssocID="{270EB86B-ACEC-4733-8582-19480CE18D72}" presName="composite" presStyleCnt="0"/>
      <dgm:spPr/>
    </dgm:pt>
    <dgm:pt modelId="{D815F26D-F98D-485C-9C1F-88BCF20F38A7}" type="pres">
      <dgm:prSet presAssocID="{270EB86B-ACEC-4733-8582-19480CE18D72}" presName="bentUpArrow1" presStyleLbl="alignImgPlace1" presStyleIdx="1" presStyleCnt="2"/>
      <dgm:spPr/>
    </dgm:pt>
    <dgm:pt modelId="{EDE324D2-B4B7-42A2-A61F-6EF3613D8E7B}" type="pres">
      <dgm:prSet presAssocID="{270EB86B-ACEC-4733-8582-19480CE18D72}" presName="ParentText" presStyleLbl="node1" presStyleIdx="1" presStyleCnt="3">
        <dgm:presLayoutVars>
          <dgm:chMax val="1"/>
          <dgm:chPref val="1"/>
          <dgm:bulletEnabled val="1"/>
        </dgm:presLayoutVars>
      </dgm:prSet>
      <dgm:spPr/>
      <dgm:t>
        <a:bodyPr/>
        <a:lstStyle/>
        <a:p>
          <a:endParaRPr lang="it-IT"/>
        </a:p>
      </dgm:t>
    </dgm:pt>
    <dgm:pt modelId="{265109A3-FB28-4F2B-8BEB-5E04FF3FB47E}" type="pres">
      <dgm:prSet presAssocID="{270EB86B-ACEC-4733-8582-19480CE18D72}" presName="ChildText" presStyleLbl="revTx" presStyleIdx="1" presStyleCnt="3">
        <dgm:presLayoutVars>
          <dgm:chMax val="0"/>
          <dgm:chPref val="0"/>
          <dgm:bulletEnabled val="1"/>
        </dgm:presLayoutVars>
      </dgm:prSet>
      <dgm:spPr/>
      <dgm:t>
        <a:bodyPr/>
        <a:lstStyle/>
        <a:p>
          <a:endParaRPr lang="it-IT"/>
        </a:p>
      </dgm:t>
    </dgm:pt>
    <dgm:pt modelId="{961286EF-2E65-49AC-830C-EF620D2A97FB}" type="pres">
      <dgm:prSet presAssocID="{69AE053B-11A6-400F-990B-6D6F664F87A1}" presName="sibTrans" presStyleCnt="0"/>
      <dgm:spPr/>
    </dgm:pt>
    <dgm:pt modelId="{D7B100FE-3AF4-4CA3-ABFD-22880E091D7D}" type="pres">
      <dgm:prSet presAssocID="{EB961271-4C6E-4BE2-96E1-0DE6BE67BAA5}" presName="composite" presStyleCnt="0"/>
      <dgm:spPr/>
    </dgm:pt>
    <dgm:pt modelId="{ACE20AED-648F-4B88-AD1F-05319A123A24}" type="pres">
      <dgm:prSet presAssocID="{EB961271-4C6E-4BE2-96E1-0DE6BE67BAA5}" presName="ParentText" presStyleLbl="node1" presStyleIdx="2" presStyleCnt="3">
        <dgm:presLayoutVars>
          <dgm:chMax val="1"/>
          <dgm:chPref val="1"/>
          <dgm:bulletEnabled val="1"/>
        </dgm:presLayoutVars>
      </dgm:prSet>
      <dgm:spPr/>
      <dgm:t>
        <a:bodyPr/>
        <a:lstStyle/>
        <a:p>
          <a:endParaRPr lang="it-IT"/>
        </a:p>
      </dgm:t>
    </dgm:pt>
    <dgm:pt modelId="{B7ABCC97-EEDA-4F84-915B-111DE042B888}" type="pres">
      <dgm:prSet presAssocID="{EB961271-4C6E-4BE2-96E1-0DE6BE67BAA5}" presName="FinalChildText" presStyleLbl="revTx" presStyleIdx="2" presStyleCnt="3">
        <dgm:presLayoutVars>
          <dgm:chMax val="0"/>
          <dgm:chPref val="0"/>
          <dgm:bulletEnabled val="1"/>
        </dgm:presLayoutVars>
      </dgm:prSet>
      <dgm:spPr/>
      <dgm:t>
        <a:bodyPr/>
        <a:lstStyle/>
        <a:p>
          <a:endParaRPr lang="it-IT"/>
        </a:p>
      </dgm:t>
    </dgm:pt>
  </dgm:ptLst>
  <dgm:cxnLst>
    <dgm:cxn modelId="{937FB6AD-E172-4E64-A98E-DCF887D6BF9D}" type="presOf" srcId="{7E03E9F1-9795-487A-BD16-A51E72B9024B}" destId="{831154E9-07CB-4767-8F38-C797E0603664}" srcOrd="0" destOrd="0" presId="urn:microsoft.com/office/officeart/2005/8/layout/StepDownProcess"/>
    <dgm:cxn modelId="{FE3FDDA3-DC5A-4AE5-8AD1-261237119AE5}" srcId="{EB961271-4C6E-4BE2-96E1-0DE6BE67BAA5}" destId="{2272EFF6-B5B4-4097-8E2F-0B6A80035E95}" srcOrd="0" destOrd="0" parTransId="{CA4DEDCE-5C69-4A59-ACDB-BAB0A4976470}" sibTransId="{F52EFE28-7450-48E8-B0A7-FCDE9644687C}"/>
    <dgm:cxn modelId="{0A88800C-4745-431B-94FA-1C5E75DDD2BC}" type="presOf" srcId="{2272EFF6-B5B4-4097-8E2F-0B6A80035E95}" destId="{B7ABCC97-EEDA-4F84-915B-111DE042B888}" srcOrd="0" destOrd="0" presId="urn:microsoft.com/office/officeart/2005/8/layout/StepDownProcess"/>
    <dgm:cxn modelId="{69F7686D-6163-42DD-B731-A2DF77CC1C45}" type="presOf" srcId="{EB961271-4C6E-4BE2-96E1-0DE6BE67BAA5}" destId="{ACE20AED-648F-4B88-AD1F-05319A123A24}" srcOrd="0" destOrd="0" presId="urn:microsoft.com/office/officeart/2005/8/layout/StepDownProcess"/>
    <dgm:cxn modelId="{DB741607-A498-418A-83B6-55DBE570E4E0}" type="presOf" srcId="{270EB86B-ACEC-4733-8582-19480CE18D72}" destId="{EDE324D2-B4B7-42A2-A61F-6EF3613D8E7B}" srcOrd="0" destOrd="0" presId="urn:microsoft.com/office/officeart/2005/8/layout/StepDownProcess"/>
    <dgm:cxn modelId="{A1126386-0448-4DC2-B690-FFFFFFF36062}" type="presOf" srcId="{E4395A70-CC51-4740-B2E9-A5D97863314D}" destId="{DC42959F-A2F1-406B-8156-F5736658A5D0}" srcOrd="0" destOrd="0" presId="urn:microsoft.com/office/officeart/2005/8/layout/StepDownProcess"/>
    <dgm:cxn modelId="{A49B7523-03C3-49AC-A768-2887240268F2}" srcId="{7E03E9F1-9795-487A-BD16-A51E72B9024B}" destId="{E4395A70-CC51-4740-B2E9-A5D97863314D}" srcOrd="0" destOrd="0" parTransId="{AB9010F8-4A79-4E2C-BB2E-96E604B2B73A}" sibTransId="{4B294EAB-FD49-4BE8-A991-9489F41675F1}"/>
    <dgm:cxn modelId="{536D7D93-4318-4F49-BC90-0C23CF624A5C}" srcId="{E4395A70-CC51-4740-B2E9-A5D97863314D}" destId="{DA4EB712-8FE8-4009-9409-97B1374BA0E3}" srcOrd="0" destOrd="0" parTransId="{51205A92-3242-4DD5-B8F6-3B4ED57141EA}" sibTransId="{4D445273-33EF-4474-99B4-4DFD68BE92A1}"/>
    <dgm:cxn modelId="{80FD9BFD-DF63-45B8-91CE-3F3C7EEE4090}" srcId="{7E03E9F1-9795-487A-BD16-A51E72B9024B}" destId="{270EB86B-ACEC-4733-8582-19480CE18D72}" srcOrd="1" destOrd="0" parTransId="{CCF9601C-CB79-4C4B-B1A5-79DE1F65634D}" sibTransId="{69AE053B-11A6-400F-990B-6D6F664F87A1}"/>
    <dgm:cxn modelId="{5F4FDE03-61B0-4D2B-B616-2AA1D62649EC}" srcId="{270EB86B-ACEC-4733-8582-19480CE18D72}" destId="{FE2B53B3-F17E-4C6D-86EA-8C39D509C31C}" srcOrd="0" destOrd="0" parTransId="{7A3595AF-5E10-4E3C-8288-F077197F167E}" sibTransId="{21E58BC7-D812-4FC7-BB04-FF34E37552B7}"/>
    <dgm:cxn modelId="{EECE0302-3F09-404F-B958-638F53CC6BC0}" type="presOf" srcId="{FE2B53B3-F17E-4C6D-86EA-8C39D509C31C}" destId="{265109A3-FB28-4F2B-8BEB-5E04FF3FB47E}" srcOrd="0" destOrd="0" presId="urn:microsoft.com/office/officeart/2005/8/layout/StepDownProcess"/>
    <dgm:cxn modelId="{F902D19E-6476-4E9D-8226-CDDE1DB2B38D}" srcId="{7E03E9F1-9795-487A-BD16-A51E72B9024B}" destId="{EB961271-4C6E-4BE2-96E1-0DE6BE67BAA5}" srcOrd="2" destOrd="0" parTransId="{5669A863-EABE-409B-887D-AD3B26B34C6C}" sibTransId="{A0E5B280-00CC-4479-BBE8-72446591761F}"/>
    <dgm:cxn modelId="{0C8D2AD8-F027-4134-A330-8C6640CDE768}" type="presOf" srcId="{DA4EB712-8FE8-4009-9409-97B1374BA0E3}" destId="{9AFE6D5B-31C4-4C3F-8627-F2C7B0E4DD87}" srcOrd="0" destOrd="0" presId="urn:microsoft.com/office/officeart/2005/8/layout/StepDownProcess"/>
    <dgm:cxn modelId="{0888B7CE-BB90-4E5C-8E35-D1F2C58451D9}" type="presParOf" srcId="{831154E9-07CB-4767-8F38-C797E0603664}" destId="{48398227-3070-4298-8CA2-09333A913B1D}" srcOrd="0" destOrd="0" presId="urn:microsoft.com/office/officeart/2005/8/layout/StepDownProcess"/>
    <dgm:cxn modelId="{1AEE34A3-746A-4A95-A48C-B007AA48D15B}" type="presParOf" srcId="{48398227-3070-4298-8CA2-09333A913B1D}" destId="{23DD3380-CF73-4FA8-A710-707FDDAF7BF9}" srcOrd="0" destOrd="0" presId="urn:microsoft.com/office/officeart/2005/8/layout/StepDownProcess"/>
    <dgm:cxn modelId="{1D0F8858-F4EE-48E4-BF65-2A3DBD18010D}" type="presParOf" srcId="{48398227-3070-4298-8CA2-09333A913B1D}" destId="{DC42959F-A2F1-406B-8156-F5736658A5D0}" srcOrd="1" destOrd="0" presId="urn:microsoft.com/office/officeart/2005/8/layout/StepDownProcess"/>
    <dgm:cxn modelId="{79837554-ACD8-486E-B550-830013E1FD62}" type="presParOf" srcId="{48398227-3070-4298-8CA2-09333A913B1D}" destId="{9AFE6D5B-31C4-4C3F-8627-F2C7B0E4DD87}" srcOrd="2" destOrd="0" presId="urn:microsoft.com/office/officeart/2005/8/layout/StepDownProcess"/>
    <dgm:cxn modelId="{4D4D0FED-CD92-478F-A446-BD2F6165A740}" type="presParOf" srcId="{831154E9-07CB-4767-8F38-C797E0603664}" destId="{BD5B3622-14E7-4873-97BD-22CDCDBA2D56}" srcOrd="1" destOrd="0" presId="urn:microsoft.com/office/officeart/2005/8/layout/StepDownProcess"/>
    <dgm:cxn modelId="{E1AABB1D-84D4-4FF2-8EB5-E0E5C7702428}" type="presParOf" srcId="{831154E9-07CB-4767-8F38-C797E0603664}" destId="{2E169EA3-2DDB-4287-97BA-C088AD6B9EF4}" srcOrd="2" destOrd="0" presId="urn:microsoft.com/office/officeart/2005/8/layout/StepDownProcess"/>
    <dgm:cxn modelId="{F3ABB1A8-3E1C-4A7D-ABD4-F5ACBF4D2DD0}" type="presParOf" srcId="{2E169EA3-2DDB-4287-97BA-C088AD6B9EF4}" destId="{D815F26D-F98D-485C-9C1F-88BCF20F38A7}" srcOrd="0" destOrd="0" presId="urn:microsoft.com/office/officeart/2005/8/layout/StepDownProcess"/>
    <dgm:cxn modelId="{B63AFDF9-6B3D-44E8-B7F1-DB4B90E3C50A}" type="presParOf" srcId="{2E169EA3-2DDB-4287-97BA-C088AD6B9EF4}" destId="{EDE324D2-B4B7-42A2-A61F-6EF3613D8E7B}" srcOrd="1" destOrd="0" presId="urn:microsoft.com/office/officeart/2005/8/layout/StepDownProcess"/>
    <dgm:cxn modelId="{FC74AC8B-49C4-41CB-A822-158F1862BFCB}" type="presParOf" srcId="{2E169EA3-2DDB-4287-97BA-C088AD6B9EF4}" destId="{265109A3-FB28-4F2B-8BEB-5E04FF3FB47E}" srcOrd="2" destOrd="0" presId="urn:microsoft.com/office/officeart/2005/8/layout/StepDownProcess"/>
    <dgm:cxn modelId="{6F395EEC-B327-4442-8A00-8CEE74D68B90}" type="presParOf" srcId="{831154E9-07CB-4767-8F38-C797E0603664}" destId="{961286EF-2E65-49AC-830C-EF620D2A97FB}" srcOrd="3" destOrd="0" presId="urn:microsoft.com/office/officeart/2005/8/layout/StepDownProcess"/>
    <dgm:cxn modelId="{6ABF334F-EB41-415A-AFAD-D3259D549C72}" type="presParOf" srcId="{831154E9-07CB-4767-8F38-C797E0603664}" destId="{D7B100FE-3AF4-4CA3-ABFD-22880E091D7D}" srcOrd="4" destOrd="0" presId="urn:microsoft.com/office/officeart/2005/8/layout/StepDownProcess"/>
    <dgm:cxn modelId="{33071054-372C-4471-9345-80B314037A36}" type="presParOf" srcId="{D7B100FE-3AF4-4CA3-ABFD-22880E091D7D}" destId="{ACE20AED-648F-4B88-AD1F-05319A123A24}" srcOrd="0" destOrd="0" presId="urn:microsoft.com/office/officeart/2005/8/layout/StepDownProcess"/>
    <dgm:cxn modelId="{248CFD32-A334-4AB5-B105-6F2E40CC9962}" type="presParOf" srcId="{D7B100FE-3AF4-4CA3-ABFD-22880E091D7D}" destId="{B7ABCC97-EEDA-4F84-915B-111DE042B888}"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4751D4-E428-444F-B9E2-A4F2EE7E5A68}" type="doc">
      <dgm:prSet loTypeId="urn:microsoft.com/office/officeart/2005/8/layout/orgChart1" loCatId="hierarchy" qsTypeId="urn:microsoft.com/office/officeart/2005/8/quickstyle/simple1" qsCatId="simple" csTypeId="urn:microsoft.com/office/officeart/2005/8/colors/accent1_2" csCatId="accent1"/>
      <dgm:spPr/>
    </dgm:pt>
    <dgm:pt modelId="{9AF9DDB1-C3B0-4BDA-9413-E742B654FCA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Arial" panose="020B0604020202020204" pitchFamily="34" charset="0"/>
            </a:rPr>
            <a:t>TEORIE</a:t>
          </a:r>
        </a:p>
      </dgm:t>
    </dgm:pt>
    <dgm:pt modelId="{D2EB8C4E-ECA0-4428-87EC-B7E895156181}" type="parTrans" cxnId="{CBDA0911-B804-4ECB-9D34-42565D611243}">
      <dgm:prSet/>
      <dgm:spPr/>
    </dgm:pt>
    <dgm:pt modelId="{CE538CAE-20E2-4BA4-9484-C160C0229618}" type="sibTrans" cxnId="{CBDA0911-B804-4ECB-9D34-42565D611243}">
      <dgm:prSet/>
      <dgm:spPr/>
    </dgm:pt>
    <dgm:pt modelId="{A9FEC532-8267-48C3-B14F-FEAFC8A929C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Arial" panose="020B0604020202020204" pitchFamily="34" charset="0"/>
            </a:rPr>
            <a:t>APPROCCIO</a:t>
          </a:r>
        </a:p>
      </dgm:t>
    </dgm:pt>
    <dgm:pt modelId="{D1ADD82B-D245-4193-B3BA-2D042D7C5B02}" type="parTrans" cxnId="{082E7190-4699-48F3-8817-333AF9536AE5}">
      <dgm:prSet/>
      <dgm:spPr/>
    </dgm:pt>
    <dgm:pt modelId="{6F1699CB-AF50-4D84-A847-C3790F04EA5B}" type="sibTrans" cxnId="{082E7190-4699-48F3-8817-333AF9536AE5}">
      <dgm:prSet/>
      <dgm:spPr/>
    </dgm:pt>
    <dgm:pt modelId="{72241D28-A7C8-4790-9578-03B546180C3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Arial" panose="020B0604020202020204" pitchFamily="34" charset="0"/>
            </a:rPr>
            <a:t>METODO</a:t>
          </a:r>
        </a:p>
      </dgm:t>
    </dgm:pt>
    <dgm:pt modelId="{31BB0A2B-B524-418B-B602-497BFA5D5A94}" type="parTrans" cxnId="{C038467D-FF75-48C8-BD68-274ED65ED2A7}">
      <dgm:prSet/>
      <dgm:spPr/>
    </dgm:pt>
    <dgm:pt modelId="{7A3FFBE5-2FCF-4695-BA8B-7238278B62DF}" type="sibTrans" cxnId="{C038467D-FF75-48C8-BD68-274ED65ED2A7}">
      <dgm:prSet/>
      <dgm:spPr/>
    </dgm:pt>
    <dgm:pt modelId="{9EADA3B0-F8C7-4EC3-92F9-1855B5A7B03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Arial" panose="020B0604020202020204" pitchFamily="34" charset="0"/>
            </a:rPr>
            <a:t>MODELLI OPERATIVI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Arial" panose="020B0604020202020204" pitchFamily="34" charset="0"/>
            </a:rPr>
            <a:t>E TECNICHE DIDATTICHE</a:t>
          </a:r>
        </a:p>
      </dgm:t>
    </dgm:pt>
    <dgm:pt modelId="{3C371EF9-7441-44B3-AB66-9F618FE4722C}" type="parTrans" cxnId="{6FDD5A4D-691D-46BF-8065-4C674D689191}">
      <dgm:prSet/>
      <dgm:spPr/>
    </dgm:pt>
    <dgm:pt modelId="{5FD43A5B-8D95-4C09-BC58-4F89079BA27D}" type="sibTrans" cxnId="{6FDD5A4D-691D-46BF-8065-4C674D689191}">
      <dgm:prSet/>
      <dgm:spPr/>
    </dgm:pt>
    <dgm:pt modelId="{157C0DC6-22C8-473D-879E-FA8BA081E18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Arial" panose="020B0604020202020204" pitchFamily="34" charset="0"/>
            </a:rPr>
            <a:t>MATERIALI E STRUMENTI</a:t>
          </a:r>
        </a:p>
      </dgm:t>
    </dgm:pt>
    <dgm:pt modelId="{ABB115FC-9061-409B-A4EE-7ACC7045F479}" type="parTrans" cxnId="{26874D37-0D31-49D9-B398-0F47602B7FA9}">
      <dgm:prSet/>
      <dgm:spPr/>
    </dgm:pt>
    <dgm:pt modelId="{41E18C1A-BE2B-4C52-A164-1A43FE8205A2}" type="sibTrans" cxnId="{26874D37-0D31-49D9-B398-0F47602B7FA9}">
      <dgm:prSet/>
      <dgm:spPr/>
    </dgm:pt>
    <dgm:pt modelId="{7E2DEBCD-4BCF-438A-9F8D-B9868B800C41}" type="pres">
      <dgm:prSet presAssocID="{084751D4-E428-444F-B9E2-A4F2EE7E5A68}" presName="hierChild1" presStyleCnt="0">
        <dgm:presLayoutVars>
          <dgm:orgChart val="1"/>
          <dgm:chPref val="1"/>
          <dgm:dir/>
          <dgm:animOne val="branch"/>
          <dgm:animLvl val="lvl"/>
          <dgm:resizeHandles/>
        </dgm:presLayoutVars>
      </dgm:prSet>
      <dgm:spPr/>
    </dgm:pt>
    <dgm:pt modelId="{E6F385F0-23C7-45E1-A7CE-DDC67E3927D6}" type="pres">
      <dgm:prSet presAssocID="{9AF9DDB1-C3B0-4BDA-9413-E742B654FCA5}" presName="hierRoot1" presStyleCnt="0">
        <dgm:presLayoutVars>
          <dgm:hierBranch val="r"/>
        </dgm:presLayoutVars>
      </dgm:prSet>
      <dgm:spPr/>
    </dgm:pt>
    <dgm:pt modelId="{472F38F4-E55A-476F-B36A-AAA8507EEA57}" type="pres">
      <dgm:prSet presAssocID="{9AF9DDB1-C3B0-4BDA-9413-E742B654FCA5}" presName="rootComposite1" presStyleCnt="0"/>
      <dgm:spPr/>
    </dgm:pt>
    <dgm:pt modelId="{CD99E64A-5150-4F4A-94DA-11BA676A2556}" type="pres">
      <dgm:prSet presAssocID="{9AF9DDB1-C3B0-4BDA-9413-E742B654FCA5}" presName="rootText1" presStyleLbl="node0" presStyleIdx="0" presStyleCnt="1">
        <dgm:presLayoutVars>
          <dgm:chPref val="3"/>
        </dgm:presLayoutVars>
      </dgm:prSet>
      <dgm:spPr/>
      <dgm:t>
        <a:bodyPr/>
        <a:lstStyle/>
        <a:p>
          <a:endParaRPr lang="it-IT"/>
        </a:p>
      </dgm:t>
    </dgm:pt>
    <dgm:pt modelId="{24FDEB74-B29C-435A-9C4F-D9F1A19A4919}" type="pres">
      <dgm:prSet presAssocID="{9AF9DDB1-C3B0-4BDA-9413-E742B654FCA5}" presName="rootConnector1" presStyleLbl="node1" presStyleIdx="0" presStyleCnt="0"/>
      <dgm:spPr/>
      <dgm:t>
        <a:bodyPr/>
        <a:lstStyle/>
        <a:p>
          <a:endParaRPr lang="it-IT"/>
        </a:p>
      </dgm:t>
    </dgm:pt>
    <dgm:pt modelId="{01A92C77-265D-49D6-9DD1-A3ECFAA8639B}" type="pres">
      <dgm:prSet presAssocID="{9AF9DDB1-C3B0-4BDA-9413-E742B654FCA5}" presName="hierChild2" presStyleCnt="0"/>
      <dgm:spPr/>
    </dgm:pt>
    <dgm:pt modelId="{7F03116F-C34B-4734-A229-B46ACEA2062B}" type="pres">
      <dgm:prSet presAssocID="{D1ADD82B-D245-4193-B3BA-2D042D7C5B02}" presName="Name50" presStyleLbl="parChTrans1D2" presStyleIdx="0" presStyleCnt="4"/>
      <dgm:spPr/>
    </dgm:pt>
    <dgm:pt modelId="{3F02D8D2-1B58-42E3-BA51-6EED7189EBAD}" type="pres">
      <dgm:prSet presAssocID="{A9FEC532-8267-48C3-B14F-FEAFC8A929C5}" presName="hierRoot2" presStyleCnt="0">
        <dgm:presLayoutVars>
          <dgm:hierBranch/>
        </dgm:presLayoutVars>
      </dgm:prSet>
      <dgm:spPr/>
    </dgm:pt>
    <dgm:pt modelId="{FD631F3E-F4B3-4CE6-AF94-C280C4ECDC4B}" type="pres">
      <dgm:prSet presAssocID="{A9FEC532-8267-48C3-B14F-FEAFC8A929C5}" presName="rootComposite" presStyleCnt="0"/>
      <dgm:spPr/>
    </dgm:pt>
    <dgm:pt modelId="{75A87603-03D7-4F43-9459-84998959B9FE}" type="pres">
      <dgm:prSet presAssocID="{A9FEC532-8267-48C3-B14F-FEAFC8A929C5}" presName="rootText" presStyleLbl="node2" presStyleIdx="0" presStyleCnt="4">
        <dgm:presLayoutVars>
          <dgm:chPref val="3"/>
        </dgm:presLayoutVars>
      </dgm:prSet>
      <dgm:spPr/>
      <dgm:t>
        <a:bodyPr/>
        <a:lstStyle/>
        <a:p>
          <a:endParaRPr lang="it-IT"/>
        </a:p>
      </dgm:t>
    </dgm:pt>
    <dgm:pt modelId="{E9EA7533-AB7E-4DAD-8E61-9C0C3CB2C7EA}" type="pres">
      <dgm:prSet presAssocID="{A9FEC532-8267-48C3-B14F-FEAFC8A929C5}" presName="rootConnector" presStyleLbl="node2" presStyleIdx="0" presStyleCnt="4"/>
      <dgm:spPr/>
      <dgm:t>
        <a:bodyPr/>
        <a:lstStyle/>
        <a:p>
          <a:endParaRPr lang="it-IT"/>
        </a:p>
      </dgm:t>
    </dgm:pt>
    <dgm:pt modelId="{D79B5C6B-D518-4047-9D7D-29CF32B6D1C3}" type="pres">
      <dgm:prSet presAssocID="{A9FEC532-8267-48C3-B14F-FEAFC8A929C5}" presName="hierChild4" presStyleCnt="0"/>
      <dgm:spPr/>
    </dgm:pt>
    <dgm:pt modelId="{786F68B7-429C-440C-B25F-A560F0D1B032}" type="pres">
      <dgm:prSet presAssocID="{A9FEC532-8267-48C3-B14F-FEAFC8A929C5}" presName="hierChild5" presStyleCnt="0"/>
      <dgm:spPr/>
    </dgm:pt>
    <dgm:pt modelId="{AA4EBA57-52C5-45EC-9577-AFFBE62C59EB}" type="pres">
      <dgm:prSet presAssocID="{31BB0A2B-B524-418B-B602-497BFA5D5A94}" presName="Name50" presStyleLbl="parChTrans1D2" presStyleIdx="1" presStyleCnt="4"/>
      <dgm:spPr/>
    </dgm:pt>
    <dgm:pt modelId="{C68B3242-269B-47A4-89EE-37DBCF5BCCA7}" type="pres">
      <dgm:prSet presAssocID="{72241D28-A7C8-4790-9578-03B546180C33}" presName="hierRoot2" presStyleCnt="0">
        <dgm:presLayoutVars>
          <dgm:hierBranch/>
        </dgm:presLayoutVars>
      </dgm:prSet>
      <dgm:spPr/>
    </dgm:pt>
    <dgm:pt modelId="{AE5AA9BA-8DBC-4DDB-B1A2-611CE99731AA}" type="pres">
      <dgm:prSet presAssocID="{72241D28-A7C8-4790-9578-03B546180C33}" presName="rootComposite" presStyleCnt="0"/>
      <dgm:spPr/>
    </dgm:pt>
    <dgm:pt modelId="{4F69E351-319C-4FF5-ACE2-AD6DBDFDD1ED}" type="pres">
      <dgm:prSet presAssocID="{72241D28-A7C8-4790-9578-03B546180C33}" presName="rootText" presStyleLbl="node2" presStyleIdx="1" presStyleCnt="4">
        <dgm:presLayoutVars>
          <dgm:chPref val="3"/>
        </dgm:presLayoutVars>
      </dgm:prSet>
      <dgm:spPr/>
      <dgm:t>
        <a:bodyPr/>
        <a:lstStyle/>
        <a:p>
          <a:endParaRPr lang="it-IT"/>
        </a:p>
      </dgm:t>
    </dgm:pt>
    <dgm:pt modelId="{9A41A3C2-7297-4A66-8973-97E702BE9AE2}" type="pres">
      <dgm:prSet presAssocID="{72241D28-A7C8-4790-9578-03B546180C33}" presName="rootConnector" presStyleLbl="node2" presStyleIdx="1" presStyleCnt="4"/>
      <dgm:spPr/>
      <dgm:t>
        <a:bodyPr/>
        <a:lstStyle/>
        <a:p>
          <a:endParaRPr lang="it-IT"/>
        </a:p>
      </dgm:t>
    </dgm:pt>
    <dgm:pt modelId="{AACE45AD-D363-4AA5-8CB5-6EC7782295D2}" type="pres">
      <dgm:prSet presAssocID="{72241D28-A7C8-4790-9578-03B546180C33}" presName="hierChild4" presStyleCnt="0"/>
      <dgm:spPr/>
    </dgm:pt>
    <dgm:pt modelId="{493D531F-45FE-43F1-806B-6B110674B1D2}" type="pres">
      <dgm:prSet presAssocID="{72241D28-A7C8-4790-9578-03B546180C33}" presName="hierChild5" presStyleCnt="0"/>
      <dgm:spPr/>
    </dgm:pt>
    <dgm:pt modelId="{C01C6717-557A-4C33-ABBD-47693835DBDC}" type="pres">
      <dgm:prSet presAssocID="{3C371EF9-7441-44B3-AB66-9F618FE4722C}" presName="Name50" presStyleLbl="parChTrans1D2" presStyleIdx="2" presStyleCnt="4"/>
      <dgm:spPr/>
    </dgm:pt>
    <dgm:pt modelId="{70679F74-656A-4896-B39B-4F25E68FDFDB}" type="pres">
      <dgm:prSet presAssocID="{9EADA3B0-F8C7-4EC3-92F9-1855B5A7B03C}" presName="hierRoot2" presStyleCnt="0">
        <dgm:presLayoutVars>
          <dgm:hierBranch/>
        </dgm:presLayoutVars>
      </dgm:prSet>
      <dgm:spPr/>
    </dgm:pt>
    <dgm:pt modelId="{AF62C588-E6E4-4495-BC76-7CB4A25FB681}" type="pres">
      <dgm:prSet presAssocID="{9EADA3B0-F8C7-4EC3-92F9-1855B5A7B03C}" presName="rootComposite" presStyleCnt="0"/>
      <dgm:spPr/>
    </dgm:pt>
    <dgm:pt modelId="{A5E7D528-6F03-4DF7-9AEB-ECAD38CE1219}" type="pres">
      <dgm:prSet presAssocID="{9EADA3B0-F8C7-4EC3-92F9-1855B5A7B03C}" presName="rootText" presStyleLbl="node2" presStyleIdx="2" presStyleCnt="4">
        <dgm:presLayoutVars>
          <dgm:chPref val="3"/>
        </dgm:presLayoutVars>
      </dgm:prSet>
      <dgm:spPr/>
      <dgm:t>
        <a:bodyPr/>
        <a:lstStyle/>
        <a:p>
          <a:endParaRPr lang="it-IT"/>
        </a:p>
      </dgm:t>
    </dgm:pt>
    <dgm:pt modelId="{BFCB635B-32D0-4EAF-BC51-D34C18008314}" type="pres">
      <dgm:prSet presAssocID="{9EADA3B0-F8C7-4EC3-92F9-1855B5A7B03C}" presName="rootConnector" presStyleLbl="node2" presStyleIdx="2" presStyleCnt="4"/>
      <dgm:spPr/>
      <dgm:t>
        <a:bodyPr/>
        <a:lstStyle/>
        <a:p>
          <a:endParaRPr lang="it-IT"/>
        </a:p>
      </dgm:t>
    </dgm:pt>
    <dgm:pt modelId="{0078F160-886E-4422-945A-8577366D36EE}" type="pres">
      <dgm:prSet presAssocID="{9EADA3B0-F8C7-4EC3-92F9-1855B5A7B03C}" presName="hierChild4" presStyleCnt="0"/>
      <dgm:spPr/>
    </dgm:pt>
    <dgm:pt modelId="{3647F64C-F8A3-443A-AC64-6B4860FFD290}" type="pres">
      <dgm:prSet presAssocID="{9EADA3B0-F8C7-4EC3-92F9-1855B5A7B03C}" presName="hierChild5" presStyleCnt="0"/>
      <dgm:spPr/>
    </dgm:pt>
    <dgm:pt modelId="{577BF9DD-608A-4560-A64C-4172D6F021A8}" type="pres">
      <dgm:prSet presAssocID="{ABB115FC-9061-409B-A4EE-7ACC7045F479}" presName="Name50" presStyleLbl="parChTrans1D2" presStyleIdx="3" presStyleCnt="4"/>
      <dgm:spPr/>
    </dgm:pt>
    <dgm:pt modelId="{8DA00912-CC2E-43F2-A2CA-F80A9E06A0A1}" type="pres">
      <dgm:prSet presAssocID="{157C0DC6-22C8-473D-879E-FA8BA081E18A}" presName="hierRoot2" presStyleCnt="0">
        <dgm:presLayoutVars>
          <dgm:hierBranch/>
        </dgm:presLayoutVars>
      </dgm:prSet>
      <dgm:spPr/>
    </dgm:pt>
    <dgm:pt modelId="{6F598BA5-C751-493E-B3AD-5D02AC4B87CC}" type="pres">
      <dgm:prSet presAssocID="{157C0DC6-22C8-473D-879E-FA8BA081E18A}" presName="rootComposite" presStyleCnt="0"/>
      <dgm:spPr/>
    </dgm:pt>
    <dgm:pt modelId="{540E506D-CBA8-4F3F-87AC-6C5E3E7D5B6E}" type="pres">
      <dgm:prSet presAssocID="{157C0DC6-22C8-473D-879E-FA8BA081E18A}" presName="rootText" presStyleLbl="node2" presStyleIdx="3" presStyleCnt="4">
        <dgm:presLayoutVars>
          <dgm:chPref val="3"/>
        </dgm:presLayoutVars>
      </dgm:prSet>
      <dgm:spPr/>
      <dgm:t>
        <a:bodyPr/>
        <a:lstStyle/>
        <a:p>
          <a:endParaRPr lang="it-IT"/>
        </a:p>
      </dgm:t>
    </dgm:pt>
    <dgm:pt modelId="{92D664AD-C94D-4D4F-80B8-434E2828798A}" type="pres">
      <dgm:prSet presAssocID="{157C0DC6-22C8-473D-879E-FA8BA081E18A}" presName="rootConnector" presStyleLbl="node2" presStyleIdx="3" presStyleCnt="4"/>
      <dgm:spPr/>
      <dgm:t>
        <a:bodyPr/>
        <a:lstStyle/>
        <a:p>
          <a:endParaRPr lang="it-IT"/>
        </a:p>
      </dgm:t>
    </dgm:pt>
    <dgm:pt modelId="{B039276B-86EA-497B-A8C9-13AE22CF4B02}" type="pres">
      <dgm:prSet presAssocID="{157C0DC6-22C8-473D-879E-FA8BA081E18A}" presName="hierChild4" presStyleCnt="0"/>
      <dgm:spPr/>
    </dgm:pt>
    <dgm:pt modelId="{E24D636F-5803-4FD6-BF9F-27DE4EDC1C46}" type="pres">
      <dgm:prSet presAssocID="{157C0DC6-22C8-473D-879E-FA8BA081E18A}" presName="hierChild5" presStyleCnt="0"/>
      <dgm:spPr/>
    </dgm:pt>
    <dgm:pt modelId="{A94F3A98-DF04-4DBB-A42B-A3480465EEAB}" type="pres">
      <dgm:prSet presAssocID="{9AF9DDB1-C3B0-4BDA-9413-E742B654FCA5}" presName="hierChild3" presStyleCnt="0"/>
      <dgm:spPr/>
    </dgm:pt>
  </dgm:ptLst>
  <dgm:cxnLst>
    <dgm:cxn modelId="{2A406F38-C4BB-4872-8B27-850461DA4A08}" type="presOf" srcId="{D1ADD82B-D245-4193-B3BA-2D042D7C5B02}" destId="{7F03116F-C34B-4734-A229-B46ACEA2062B}" srcOrd="0" destOrd="0" presId="urn:microsoft.com/office/officeart/2005/8/layout/orgChart1"/>
    <dgm:cxn modelId="{CF92D6E0-DB02-43A8-A174-599352F61005}" type="presOf" srcId="{A9FEC532-8267-48C3-B14F-FEAFC8A929C5}" destId="{E9EA7533-AB7E-4DAD-8E61-9C0C3CB2C7EA}" srcOrd="1" destOrd="0" presId="urn:microsoft.com/office/officeart/2005/8/layout/orgChart1"/>
    <dgm:cxn modelId="{7FC1F728-B639-4EDD-8D3F-B423E07D0821}" type="presOf" srcId="{3C371EF9-7441-44B3-AB66-9F618FE4722C}" destId="{C01C6717-557A-4C33-ABBD-47693835DBDC}" srcOrd="0" destOrd="0" presId="urn:microsoft.com/office/officeart/2005/8/layout/orgChart1"/>
    <dgm:cxn modelId="{7FA5CF8C-6F2B-496D-BFAF-0B7E21802C78}" type="presOf" srcId="{72241D28-A7C8-4790-9578-03B546180C33}" destId="{4F69E351-319C-4FF5-ACE2-AD6DBDFDD1ED}" srcOrd="0" destOrd="0" presId="urn:microsoft.com/office/officeart/2005/8/layout/orgChart1"/>
    <dgm:cxn modelId="{E6C25F67-EDB4-4285-AA9E-614D8AAEF802}" type="presOf" srcId="{9AF9DDB1-C3B0-4BDA-9413-E742B654FCA5}" destId="{24FDEB74-B29C-435A-9C4F-D9F1A19A4919}" srcOrd="1" destOrd="0" presId="urn:microsoft.com/office/officeart/2005/8/layout/orgChart1"/>
    <dgm:cxn modelId="{6691394F-106F-4EA1-A355-237F4AB97CEF}" type="presOf" srcId="{157C0DC6-22C8-473D-879E-FA8BA081E18A}" destId="{92D664AD-C94D-4D4F-80B8-434E2828798A}" srcOrd="1" destOrd="0" presId="urn:microsoft.com/office/officeart/2005/8/layout/orgChart1"/>
    <dgm:cxn modelId="{3CFF21A7-7835-4FCE-90EA-C0DF1F53330C}" type="presOf" srcId="{9EADA3B0-F8C7-4EC3-92F9-1855B5A7B03C}" destId="{BFCB635B-32D0-4EAF-BC51-D34C18008314}" srcOrd="1" destOrd="0" presId="urn:microsoft.com/office/officeart/2005/8/layout/orgChart1"/>
    <dgm:cxn modelId="{26874D37-0D31-49D9-B398-0F47602B7FA9}" srcId="{9AF9DDB1-C3B0-4BDA-9413-E742B654FCA5}" destId="{157C0DC6-22C8-473D-879E-FA8BA081E18A}" srcOrd="3" destOrd="0" parTransId="{ABB115FC-9061-409B-A4EE-7ACC7045F479}" sibTransId="{41E18C1A-BE2B-4C52-A164-1A43FE8205A2}"/>
    <dgm:cxn modelId="{B930E522-8529-42FB-95F8-820E60877361}" type="presOf" srcId="{157C0DC6-22C8-473D-879E-FA8BA081E18A}" destId="{540E506D-CBA8-4F3F-87AC-6C5E3E7D5B6E}" srcOrd="0" destOrd="0" presId="urn:microsoft.com/office/officeart/2005/8/layout/orgChart1"/>
    <dgm:cxn modelId="{72492D3F-A50D-4F31-804F-8E55F3EB216A}" type="presOf" srcId="{31BB0A2B-B524-418B-B602-497BFA5D5A94}" destId="{AA4EBA57-52C5-45EC-9577-AFFBE62C59EB}" srcOrd="0" destOrd="0" presId="urn:microsoft.com/office/officeart/2005/8/layout/orgChart1"/>
    <dgm:cxn modelId="{C038467D-FF75-48C8-BD68-274ED65ED2A7}" srcId="{9AF9DDB1-C3B0-4BDA-9413-E742B654FCA5}" destId="{72241D28-A7C8-4790-9578-03B546180C33}" srcOrd="1" destOrd="0" parTransId="{31BB0A2B-B524-418B-B602-497BFA5D5A94}" sibTransId="{7A3FFBE5-2FCF-4695-BA8B-7238278B62DF}"/>
    <dgm:cxn modelId="{3F25631F-50C6-4AD1-87D0-9CE25FD4838C}" type="presOf" srcId="{084751D4-E428-444F-B9E2-A4F2EE7E5A68}" destId="{7E2DEBCD-4BCF-438A-9F8D-B9868B800C41}" srcOrd="0" destOrd="0" presId="urn:microsoft.com/office/officeart/2005/8/layout/orgChart1"/>
    <dgm:cxn modelId="{50D8960A-533B-472B-9CDD-0EF0C77A8FB9}" type="presOf" srcId="{ABB115FC-9061-409B-A4EE-7ACC7045F479}" destId="{577BF9DD-608A-4560-A64C-4172D6F021A8}" srcOrd="0" destOrd="0" presId="urn:microsoft.com/office/officeart/2005/8/layout/orgChart1"/>
    <dgm:cxn modelId="{B2816492-869B-4B4F-80C4-24C3F55CA58C}" type="presOf" srcId="{9EADA3B0-F8C7-4EC3-92F9-1855B5A7B03C}" destId="{A5E7D528-6F03-4DF7-9AEB-ECAD38CE1219}" srcOrd="0" destOrd="0" presId="urn:microsoft.com/office/officeart/2005/8/layout/orgChart1"/>
    <dgm:cxn modelId="{D810F500-72CC-4178-803D-C10FEE01FF08}" type="presOf" srcId="{A9FEC532-8267-48C3-B14F-FEAFC8A929C5}" destId="{75A87603-03D7-4F43-9459-84998959B9FE}" srcOrd="0" destOrd="0" presId="urn:microsoft.com/office/officeart/2005/8/layout/orgChart1"/>
    <dgm:cxn modelId="{D8CDECB3-466A-4EE9-B013-FF36D6C812D7}" type="presOf" srcId="{9AF9DDB1-C3B0-4BDA-9413-E742B654FCA5}" destId="{CD99E64A-5150-4F4A-94DA-11BA676A2556}" srcOrd="0" destOrd="0" presId="urn:microsoft.com/office/officeart/2005/8/layout/orgChart1"/>
    <dgm:cxn modelId="{6FDD5A4D-691D-46BF-8065-4C674D689191}" srcId="{9AF9DDB1-C3B0-4BDA-9413-E742B654FCA5}" destId="{9EADA3B0-F8C7-4EC3-92F9-1855B5A7B03C}" srcOrd="2" destOrd="0" parTransId="{3C371EF9-7441-44B3-AB66-9F618FE4722C}" sibTransId="{5FD43A5B-8D95-4C09-BC58-4F89079BA27D}"/>
    <dgm:cxn modelId="{CBDA0911-B804-4ECB-9D34-42565D611243}" srcId="{084751D4-E428-444F-B9E2-A4F2EE7E5A68}" destId="{9AF9DDB1-C3B0-4BDA-9413-E742B654FCA5}" srcOrd="0" destOrd="0" parTransId="{D2EB8C4E-ECA0-4428-87EC-B7E895156181}" sibTransId="{CE538CAE-20E2-4BA4-9484-C160C0229618}"/>
    <dgm:cxn modelId="{1E9FBA41-5DB0-4B70-93C9-623052947E24}" type="presOf" srcId="{72241D28-A7C8-4790-9578-03B546180C33}" destId="{9A41A3C2-7297-4A66-8973-97E702BE9AE2}" srcOrd="1" destOrd="0" presId="urn:microsoft.com/office/officeart/2005/8/layout/orgChart1"/>
    <dgm:cxn modelId="{082E7190-4699-48F3-8817-333AF9536AE5}" srcId="{9AF9DDB1-C3B0-4BDA-9413-E742B654FCA5}" destId="{A9FEC532-8267-48C3-B14F-FEAFC8A929C5}" srcOrd="0" destOrd="0" parTransId="{D1ADD82B-D245-4193-B3BA-2D042D7C5B02}" sibTransId="{6F1699CB-AF50-4D84-A847-C3790F04EA5B}"/>
    <dgm:cxn modelId="{AAE094FF-A8B5-4E2B-A4DA-FC208486E109}" type="presParOf" srcId="{7E2DEBCD-4BCF-438A-9F8D-B9868B800C41}" destId="{E6F385F0-23C7-45E1-A7CE-DDC67E3927D6}" srcOrd="0" destOrd="0" presId="urn:microsoft.com/office/officeart/2005/8/layout/orgChart1"/>
    <dgm:cxn modelId="{6564D930-1474-49A4-84F7-3A7BBEA6FE35}" type="presParOf" srcId="{E6F385F0-23C7-45E1-A7CE-DDC67E3927D6}" destId="{472F38F4-E55A-476F-B36A-AAA8507EEA57}" srcOrd="0" destOrd="0" presId="urn:microsoft.com/office/officeart/2005/8/layout/orgChart1"/>
    <dgm:cxn modelId="{88CAA071-EE42-4D8A-BC7B-F5718EE71417}" type="presParOf" srcId="{472F38F4-E55A-476F-B36A-AAA8507EEA57}" destId="{CD99E64A-5150-4F4A-94DA-11BA676A2556}" srcOrd="0" destOrd="0" presId="urn:microsoft.com/office/officeart/2005/8/layout/orgChart1"/>
    <dgm:cxn modelId="{FE426B06-2729-4299-8967-636877B09C08}" type="presParOf" srcId="{472F38F4-E55A-476F-B36A-AAA8507EEA57}" destId="{24FDEB74-B29C-435A-9C4F-D9F1A19A4919}" srcOrd="1" destOrd="0" presId="urn:microsoft.com/office/officeart/2005/8/layout/orgChart1"/>
    <dgm:cxn modelId="{7F3AA38C-F86C-4E0A-BB79-50CAFCE6DF84}" type="presParOf" srcId="{E6F385F0-23C7-45E1-A7CE-DDC67E3927D6}" destId="{01A92C77-265D-49D6-9DD1-A3ECFAA8639B}" srcOrd="1" destOrd="0" presId="urn:microsoft.com/office/officeart/2005/8/layout/orgChart1"/>
    <dgm:cxn modelId="{A639AE93-DD1D-4492-9C9E-665580B75972}" type="presParOf" srcId="{01A92C77-265D-49D6-9DD1-A3ECFAA8639B}" destId="{7F03116F-C34B-4734-A229-B46ACEA2062B}" srcOrd="0" destOrd="0" presId="urn:microsoft.com/office/officeart/2005/8/layout/orgChart1"/>
    <dgm:cxn modelId="{781ED7BD-5C4E-4EAA-8635-6CD32B61CBC9}" type="presParOf" srcId="{01A92C77-265D-49D6-9DD1-A3ECFAA8639B}" destId="{3F02D8D2-1B58-42E3-BA51-6EED7189EBAD}" srcOrd="1" destOrd="0" presId="urn:microsoft.com/office/officeart/2005/8/layout/orgChart1"/>
    <dgm:cxn modelId="{C72F8E9C-1D09-4D11-8C1B-62DD9527C0A6}" type="presParOf" srcId="{3F02D8D2-1B58-42E3-BA51-6EED7189EBAD}" destId="{FD631F3E-F4B3-4CE6-AF94-C280C4ECDC4B}" srcOrd="0" destOrd="0" presId="urn:microsoft.com/office/officeart/2005/8/layout/orgChart1"/>
    <dgm:cxn modelId="{7F99E95B-7E71-4287-86C8-827487E5D8F0}" type="presParOf" srcId="{FD631F3E-F4B3-4CE6-AF94-C280C4ECDC4B}" destId="{75A87603-03D7-4F43-9459-84998959B9FE}" srcOrd="0" destOrd="0" presId="urn:microsoft.com/office/officeart/2005/8/layout/orgChart1"/>
    <dgm:cxn modelId="{3A786D7F-2933-46C0-B803-3C08AF7F40E1}" type="presParOf" srcId="{FD631F3E-F4B3-4CE6-AF94-C280C4ECDC4B}" destId="{E9EA7533-AB7E-4DAD-8E61-9C0C3CB2C7EA}" srcOrd="1" destOrd="0" presId="urn:microsoft.com/office/officeart/2005/8/layout/orgChart1"/>
    <dgm:cxn modelId="{C6E29054-B2BE-43B0-BB36-600767DB4B18}" type="presParOf" srcId="{3F02D8D2-1B58-42E3-BA51-6EED7189EBAD}" destId="{D79B5C6B-D518-4047-9D7D-29CF32B6D1C3}" srcOrd="1" destOrd="0" presId="urn:microsoft.com/office/officeart/2005/8/layout/orgChart1"/>
    <dgm:cxn modelId="{6B8F9357-FF07-4F37-BC2B-1B4A871C10D4}" type="presParOf" srcId="{3F02D8D2-1B58-42E3-BA51-6EED7189EBAD}" destId="{786F68B7-429C-440C-B25F-A560F0D1B032}" srcOrd="2" destOrd="0" presId="urn:microsoft.com/office/officeart/2005/8/layout/orgChart1"/>
    <dgm:cxn modelId="{37D53807-ACCB-424B-9945-CB9D1DF0D688}" type="presParOf" srcId="{01A92C77-265D-49D6-9DD1-A3ECFAA8639B}" destId="{AA4EBA57-52C5-45EC-9577-AFFBE62C59EB}" srcOrd="2" destOrd="0" presId="urn:microsoft.com/office/officeart/2005/8/layout/orgChart1"/>
    <dgm:cxn modelId="{DDBCEAF7-0A05-45AD-A9F3-07506F37E930}" type="presParOf" srcId="{01A92C77-265D-49D6-9DD1-A3ECFAA8639B}" destId="{C68B3242-269B-47A4-89EE-37DBCF5BCCA7}" srcOrd="3" destOrd="0" presId="urn:microsoft.com/office/officeart/2005/8/layout/orgChart1"/>
    <dgm:cxn modelId="{BD7825CA-0A47-4289-8DBD-5D544E52A0EE}" type="presParOf" srcId="{C68B3242-269B-47A4-89EE-37DBCF5BCCA7}" destId="{AE5AA9BA-8DBC-4DDB-B1A2-611CE99731AA}" srcOrd="0" destOrd="0" presId="urn:microsoft.com/office/officeart/2005/8/layout/orgChart1"/>
    <dgm:cxn modelId="{6A4EAD3D-16F6-4B1F-9597-15260F8457FF}" type="presParOf" srcId="{AE5AA9BA-8DBC-4DDB-B1A2-611CE99731AA}" destId="{4F69E351-319C-4FF5-ACE2-AD6DBDFDD1ED}" srcOrd="0" destOrd="0" presId="urn:microsoft.com/office/officeart/2005/8/layout/orgChart1"/>
    <dgm:cxn modelId="{13EF4FF4-BB04-4C18-A642-F01D44CB154E}" type="presParOf" srcId="{AE5AA9BA-8DBC-4DDB-B1A2-611CE99731AA}" destId="{9A41A3C2-7297-4A66-8973-97E702BE9AE2}" srcOrd="1" destOrd="0" presId="urn:microsoft.com/office/officeart/2005/8/layout/orgChart1"/>
    <dgm:cxn modelId="{EF20F87D-A299-4E85-A1C3-7C90B5E5141E}" type="presParOf" srcId="{C68B3242-269B-47A4-89EE-37DBCF5BCCA7}" destId="{AACE45AD-D363-4AA5-8CB5-6EC7782295D2}" srcOrd="1" destOrd="0" presId="urn:microsoft.com/office/officeart/2005/8/layout/orgChart1"/>
    <dgm:cxn modelId="{1DC735CA-8AC2-48F1-AF4D-DEE5DA800ECE}" type="presParOf" srcId="{C68B3242-269B-47A4-89EE-37DBCF5BCCA7}" destId="{493D531F-45FE-43F1-806B-6B110674B1D2}" srcOrd="2" destOrd="0" presId="urn:microsoft.com/office/officeart/2005/8/layout/orgChart1"/>
    <dgm:cxn modelId="{2E5B194E-9E3E-4866-9EB5-22253CB63337}" type="presParOf" srcId="{01A92C77-265D-49D6-9DD1-A3ECFAA8639B}" destId="{C01C6717-557A-4C33-ABBD-47693835DBDC}" srcOrd="4" destOrd="0" presId="urn:microsoft.com/office/officeart/2005/8/layout/orgChart1"/>
    <dgm:cxn modelId="{8ACF9E56-0672-420F-B0E2-D71E63758941}" type="presParOf" srcId="{01A92C77-265D-49D6-9DD1-A3ECFAA8639B}" destId="{70679F74-656A-4896-B39B-4F25E68FDFDB}" srcOrd="5" destOrd="0" presId="urn:microsoft.com/office/officeart/2005/8/layout/orgChart1"/>
    <dgm:cxn modelId="{59F06121-A564-496C-B291-DFE676E72B65}" type="presParOf" srcId="{70679F74-656A-4896-B39B-4F25E68FDFDB}" destId="{AF62C588-E6E4-4495-BC76-7CB4A25FB681}" srcOrd="0" destOrd="0" presId="urn:microsoft.com/office/officeart/2005/8/layout/orgChart1"/>
    <dgm:cxn modelId="{3B5DA0C6-6282-4A20-AB3C-C693CAC93605}" type="presParOf" srcId="{AF62C588-E6E4-4495-BC76-7CB4A25FB681}" destId="{A5E7D528-6F03-4DF7-9AEB-ECAD38CE1219}" srcOrd="0" destOrd="0" presId="urn:microsoft.com/office/officeart/2005/8/layout/orgChart1"/>
    <dgm:cxn modelId="{8CEB7273-2D65-486D-A6B7-32506534370C}" type="presParOf" srcId="{AF62C588-E6E4-4495-BC76-7CB4A25FB681}" destId="{BFCB635B-32D0-4EAF-BC51-D34C18008314}" srcOrd="1" destOrd="0" presId="urn:microsoft.com/office/officeart/2005/8/layout/orgChart1"/>
    <dgm:cxn modelId="{18DA211D-C574-4A1D-A05F-C70DA88578A4}" type="presParOf" srcId="{70679F74-656A-4896-B39B-4F25E68FDFDB}" destId="{0078F160-886E-4422-945A-8577366D36EE}" srcOrd="1" destOrd="0" presId="urn:microsoft.com/office/officeart/2005/8/layout/orgChart1"/>
    <dgm:cxn modelId="{C0C8021D-A487-4508-8B91-1B12494D9798}" type="presParOf" srcId="{70679F74-656A-4896-B39B-4F25E68FDFDB}" destId="{3647F64C-F8A3-443A-AC64-6B4860FFD290}" srcOrd="2" destOrd="0" presId="urn:microsoft.com/office/officeart/2005/8/layout/orgChart1"/>
    <dgm:cxn modelId="{AE7C18AA-0531-4AD8-82A3-0EFDF40033DB}" type="presParOf" srcId="{01A92C77-265D-49D6-9DD1-A3ECFAA8639B}" destId="{577BF9DD-608A-4560-A64C-4172D6F021A8}" srcOrd="6" destOrd="0" presId="urn:microsoft.com/office/officeart/2005/8/layout/orgChart1"/>
    <dgm:cxn modelId="{23AC1BAB-9F74-41B2-A8A4-5794412DE5AB}" type="presParOf" srcId="{01A92C77-265D-49D6-9DD1-A3ECFAA8639B}" destId="{8DA00912-CC2E-43F2-A2CA-F80A9E06A0A1}" srcOrd="7" destOrd="0" presId="urn:microsoft.com/office/officeart/2005/8/layout/orgChart1"/>
    <dgm:cxn modelId="{BDC52435-506D-46B0-86D4-A9B7CC3D35FE}" type="presParOf" srcId="{8DA00912-CC2E-43F2-A2CA-F80A9E06A0A1}" destId="{6F598BA5-C751-493E-B3AD-5D02AC4B87CC}" srcOrd="0" destOrd="0" presId="urn:microsoft.com/office/officeart/2005/8/layout/orgChart1"/>
    <dgm:cxn modelId="{5D2B33A2-B872-439B-90C5-D0BCFEE79CFF}" type="presParOf" srcId="{6F598BA5-C751-493E-B3AD-5D02AC4B87CC}" destId="{540E506D-CBA8-4F3F-87AC-6C5E3E7D5B6E}" srcOrd="0" destOrd="0" presId="urn:microsoft.com/office/officeart/2005/8/layout/orgChart1"/>
    <dgm:cxn modelId="{3EFBBC14-E5C2-48B3-A847-62ABFCEB8D0B}" type="presParOf" srcId="{6F598BA5-C751-493E-B3AD-5D02AC4B87CC}" destId="{92D664AD-C94D-4D4F-80B8-434E2828798A}" srcOrd="1" destOrd="0" presId="urn:microsoft.com/office/officeart/2005/8/layout/orgChart1"/>
    <dgm:cxn modelId="{CD6A6D44-1D5E-43ED-B8E0-5317164F02E1}" type="presParOf" srcId="{8DA00912-CC2E-43F2-A2CA-F80A9E06A0A1}" destId="{B039276B-86EA-497B-A8C9-13AE22CF4B02}" srcOrd="1" destOrd="0" presId="urn:microsoft.com/office/officeart/2005/8/layout/orgChart1"/>
    <dgm:cxn modelId="{9A1C2B37-59D0-4F96-A470-236922EA624B}" type="presParOf" srcId="{8DA00912-CC2E-43F2-A2CA-F80A9E06A0A1}" destId="{E24D636F-5803-4FD6-BF9F-27DE4EDC1C46}" srcOrd="2" destOrd="0" presId="urn:microsoft.com/office/officeart/2005/8/layout/orgChart1"/>
    <dgm:cxn modelId="{1220EFAE-93E7-40EE-958A-5347CBC810B0}" type="presParOf" srcId="{E6F385F0-23C7-45E1-A7CE-DDC67E3927D6}" destId="{A94F3A98-DF04-4DBB-A42B-A3480465EEA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F2FD47-1231-4D2A-B010-29178970E45B}" type="doc">
      <dgm:prSet loTypeId="urn:microsoft.com/office/officeart/2005/8/layout/orgChart1" loCatId="hierarchy" qsTypeId="urn:microsoft.com/office/officeart/2005/8/quickstyle/simple1" qsCatId="simple" csTypeId="urn:microsoft.com/office/officeart/2005/8/colors/accent1_2" csCatId="accent1"/>
      <dgm:spPr/>
    </dgm:pt>
    <dgm:pt modelId="{D94217CE-47CE-4F24-A28B-91907C8C943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Arial" panose="020B0604020202020204" pitchFamily="34" charset="0"/>
            </a:rPr>
            <a:t>UNITA’ DIDATTICA</a:t>
          </a:r>
        </a:p>
      </dgm:t>
    </dgm:pt>
    <dgm:pt modelId="{E185E529-9643-4204-9D59-15248DA56A7D}" type="parTrans" cxnId="{3142380B-E322-4808-9DDC-539901FB4E74}">
      <dgm:prSet/>
      <dgm:spPr/>
    </dgm:pt>
    <dgm:pt modelId="{1597746D-917A-43B6-AF51-EA30DD3E965A}" type="sibTrans" cxnId="{3142380B-E322-4808-9DDC-539901FB4E74}">
      <dgm:prSet/>
      <dgm:spPr/>
    </dgm:pt>
    <dgm:pt modelId="{CAEAAFF1-3C20-4976-AB28-9FEDC89520D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Arial" panose="020B0604020202020204" pitchFamily="34" charset="0"/>
            </a:rPr>
            <a:t>MOTIVAZIONE</a:t>
          </a:r>
        </a:p>
      </dgm:t>
    </dgm:pt>
    <dgm:pt modelId="{78AF27BA-F1B6-43E1-9E8A-7E8880B4DEA9}" type="parTrans" cxnId="{B12897E9-92A5-403D-B416-0B0F91B53026}">
      <dgm:prSet/>
      <dgm:spPr/>
    </dgm:pt>
    <dgm:pt modelId="{8299BD5B-6CA5-41CB-96D5-CA0F4512A47B}" type="sibTrans" cxnId="{B12897E9-92A5-403D-B416-0B0F91B53026}">
      <dgm:prSet/>
      <dgm:spPr/>
    </dgm:pt>
    <dgm:pt modelId="{4D59445E-5E50-4A58-BDEC-D1459E87A79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Arial" panose="020B0604020202020204" pitchFamily="34" charset="0"/>
            </a:rPr>
            <a:t>GLOBALITA’</a:t>
          </a:r>
        </a:p>
      </dgm:t>
    </dgm:pt>
    <dgm:pt modelId="{E91DC865-95A8-474E-B883-658BD41A5664}" type="parTrans" cxnId="{42ADA08C-3302-402A-92AF-9CEAEE604306}">
      <dgm:prSet/>
      <dgm:spPr/>
    </dgm:pt>
    <dgm:pt modelId="{555A470F-1D69-4294-AA55-C115EFE7C0B5}" type="sibTrans" cxnId="{42ADA08C-3302-402A-92AF-9CEAEE604306}">
      <dgm:prSet/>
      <dgm:spPr/>
    </dgm:pt>
    <dgm:pt modelId="{D612082D-565C-4EE9-BC73-5781ABAF010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Arial" panose="020B0604020202020204" pitchFamily="34" charset="0"/>
            </a:rPr>
            <a:t>ANALISI</a:t>
          </a:r>
        </a:p>
      </dgm:t>
    </dgm:pt>
    <dgm:pt modelId="{3F6E91D7-E282-4D6C-A6AE-18859BD548A2}" type="parTrans" cxnId="{A3F8280D-52AF-4B25-8159-B2317C18275D}">
      <dgm:prSet/>
      <dgm:spPr/>
    </dgm:pt>
    <dgm:pt modelId="{71C08448-2188-4A79-B59F-3AA9FC57AE7E}" type="sibTrans" cxnId="{A3F8280D-52AF-4B25-8159-B2317C18275D}">
      <dgm:prSet/>
      <dgm:spPr/>
    </dgm:pt>
    <dgm:pt modelId="{4FCC4187-2741-4164-9ACD-22891B3A1DD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Arial" panose="020B0604020202020204" pitchFamily="34" charset="0"/>
            </a:rPr>
            <a:t>SINTESI</a:t>
          </a:r>
        </a:p>
      </dgm:t>
    </dgm:pt>
    <dgm:pt modelId="{BFD9E10D-BB08-4C74-881D-CA017C12A708}" type="parTrans" cxnId="{D7C0441E-D096-4982-AC69-86F3BD4F3A29}">
      <dgm:prSet/>
      <dgm:spPr/>
    </dgm:pt>
    <dgm:pt modelId="{1982F05D-FFE2-482D-92D2-855D2F3F55DF}" type="sibTrans" cxnId="{D7C0441E-D096-4982-AC69-86F3BD4F3A29}">
      <dgm:prSet/>
      <dgm:spPr/>
    </dgm:pt>
    <dgm:pt modelId="{77E96FE7-434B-4AB7-B873-D7B6592AFE4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Arial" panose="020B0604020202020204" pitchFamily="34" charset="0"/>
            </a:rPr>
            <a:t>VERIFICA</a:t>
          </a:r>
        </a:p>
      </dgm:t>
    </dgm:pt>
    <dgm:pt modelId="{0944F4A8-226A-4060-896A-E54835E7192E}" type="parTrans" cxnId="{153DE22A-58AE-460A-B0EC-16AB75C76F7D}">
      <dgm:prSet/>
      <dgm:spPr/>
    </dgm:pt>
    <dgm:pt modelId="{63FE3EA5-0453-4334-AE2E-7F062BE0CE72}" type="sibTrans" cxnId="{153DE22A-58AE-460A-B0EC-16AB75C76F7D}">
      <dgm:prSet/>
      <dgm:spPr/>
    </dgm:pt>
    <dgm:pt modelId="{164230E7-D51B-4926-9AD3-1378D55D144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Arial" panose="020B0604020202020204" pitchFamily="34" charset="0"/>
            </a:rPr>
            <a:t>RECUPERO/RINFORZO</a:t>
          </a:r>
        </a:p>
      </dgm:t>
    </dgm:pt>
    <dgm:pt modelId="{E4D49467-C34A-4E50-BA2C-059BC83CF108}" type="parTrans" cxnId="{31C0DE68-45A2-48A0-AAE7-BA04410E284E}">
      <dgm:prSet/>
      <dgm:spPr/>
    </dgm:pt>
    <dgm:pt modelId="{06A657D4-4C49-4546-B0D7-FF8F1EA8789E}" type="sibTrans" cxnId="{31C0DE68-45A2-48A0-AAE7-BA04410E284E}">
      <dgm:prSet/>
      <dgm:spPr/>
    </dgm:pt>
    <dgm:pt modelId="{57149765-EF1C-4E6F-96E4-E605DBEDC00B}" type="pres">
      <dgm:prSet presAssocID="{F1F2FD47-1231-4D2A-B010-29178970E45B}" presName="hierChild1" presStyleCnt="0">
        <dgm:presLayoutVars>
          <dgm:orgChart val="1"/>
          <dgm:chPref val="1"/>
          <dgm:dir/>
          <dgm:animOne val="branch"/>
          <dgm:animLvl val="lvl"/>
          <dgm:resizeHandles/>
        </dgm:presLayoutVars>
      </dgm:prSet>
      <dgm:spPr/>
    </dgm:pt>
    <dgm:pt modelId="{3FBDD409-E103-4917-A6CB-311ECB719514}" type="pres">
      <dgm:prSet presAssocID="{D94217CE-47CE-4F24-A28B-91907C8C943D}" presName="hierRoot1" presStyleCnt="0">
        <dgm:presLayoutVars>
          <dgm:hierBranch val="r"/>
        </dgm:presLayoutVars>
      </dgm:prSet>
      <dgm:spPr/>
    </dgm:pt>
    <dgm:pt modelId="{E60F8BA1-C74B-426A-80C3-7E2B8A81CA3A}" type="pres">
      <dgm:prSet presAssocID="{D94217CE-47CE-4F24-A28B-91907C8C943D}" presName="rootComposite1" presStyleCnt="0"/>
      <dgm:spPr/>
    </dgm:pt>
    <dgm:pt modelId="{CF749AF0-D18D-4BC6-BCE5-DC6B7E67D68B}" type="pres">
      <dgm:prSet presAssocID="{D94217CE-47CE-4F24-A28B-91907C8C943D}" presName="rootText1" presStyleLbl="node0" presStyleIdx="0" presStyleCnt="1">
        <dgm:presLayoutVars>
          <dgm:chPref val="3"/>
        </dgm:presLayoutVars>
      </dgm:prSet>
      <dgm:spPr/>
      <dgm:t>
        <a:bodyPr/>
        <a:lstStyle/>
        <a:p>
          <a:endParaRPr lang="it-IT"/>
        </a:p>
      </dgm:t>
    </dgm:pt>
    <dgm:pt modelId="{6B9D63B1-B7D6-46E2-8A49-200FCF0EB2E9}" type="pres">
      <dgm:prSet presAssocID="{D94217CE-47CE-4F24-A28B-91907C8C943D}" presName="rootConnector1" presStyleLbl="node1" presStyleIdx="0" presStyleCnt="0"/>
      <dgm:spPr/>
      <dgm:t>
        <a:bodyPr/>
        <a:lstStyle/>
        <a:p>
          <a:endParaRPr lang="it-IT"/>
        </a:p>
      </dgm:t>
    </dgm:pt>
    <dgm:pt modelId="{CD6C9967-1C75-4EE5-8F11-613BD2E9CE5D}" type="pres">
      <dgm:prSet presAssocID="{D94217CE-47CE-4F24-A28B-91907C8C943D}" presName="hierChild2" presStyleCnt="0"/>
      <dgm:spPr/>
    </dgm:pt>
    <dgm:pt modelId="{97B5FCC6-C303-43B1-B9A6-3FF4407F0BF3}" type="pres">
      <dgm:prSet presAssocID="{78AF27BA-F1B6-43E1-9E8A-7E8880B4DEA9}" presName="Name50" presStyleLbl="parChTrans1D2" presStyleIdx="0" presStyleCnt="4"/>
      <dgm:spPr/>
    </dgm:pt>
    <dgm:pt modelId="{061EB821-A02D-492D-9941-0E29C4A9FEB1}" type="pres">
      <dgm:prSet presAssocID="{CAEAAFF1-3C20-4976-AB28-9FEDC89520D1}" presName="hierRoot2" presStyleCnt="0">
        <dgm:presLayoutVars>
          <dgm:hierBranch/>
        </dgm:presLayoutVars>
      </dgm:prSet>
      <dgm:spPr/>
    </dgm:pt>
    <dgm:pt modelId="{04883A47-6470-4815-98CC-D5DF5AB56082}" type="pres">
      <dgm:prSet presAssocID="{CAEAAFF1-3C20-4976-AB28-9FEDC89520D1}" presName="rootComposite" presStyleCnt="0"/>
      <dgm:spPr/>
    </dgm:pt>
    <dgm:pt modelId="{5850E18A-BACE-41B3-84F6-677ABBA23100}" type="pres">
      <dgm:prSet presAssocID="{CAEAAFF1-3C20-4976-AB28-9FEDC89520D1}" presName="rootText" presStyleLbl="node2" presStyleIdx="0" presStyleCnt="4">
        <dgm:presLayoutVars>
          <dgm:chPref val="3"/>
        </dgm:presLayoutVars>
      </dgm:prSet>
      <dgm:spPr/>
      <dgm:t>
        <a:bodyPr/>
        <a:lstStyle/>
        <a:p>
          <a:endParaRPr lang="it-IT"/>
        </a:p>
      </dgm:t>
    </dgm:pt>
    <dgm:pt modelId="{3ED14747-A914-4FB6-B9D0-E56D0FB30F88}" type="pres">
      <dgm:prSet presAssocID="{CAEAAFF1-3C20-4976-AB28-9FEDC89520D1}" presName="rootConnector" presStyleLbl="node2" presStyleIdx="0" presStyleCnt="4"/>
      <dgm:spPr/>
      <dgm:t>
        <a:bodyPr/>
        <a:lstStyle/>
        <a:p>
          <a:endParaRPr lang="it-IT"/>
        </a:p>
      </dgm:t>
    </dgm:pt>
    <dgm:pt modelId="{A45D3250-873D-446E-8688-9246F567A7C8}" type="pres">
      <dgm:prSet presAssocID="{CAEAAFF1-3C20-4976-AB28-9FEDC89520D1}" presName="hierChild4" presStyleCnt="0"/>
      <dgm:spPr/>
    </dgm:pt>
    <dgm:pt modelId="{21DCE45A-B429-4207-9F86-D089AF12E067}" type="pres">
      <dgm:prSet presAssocID="{CAEAAFF1-3C20-4976-AB28-9FEDC89520D1}" presName="hierChild5" presStyleCnt="0"/>
      <dgm:spPr/>
    </dgm:pt>
    <dgm:pt modelId="{D593C1FB-940F-4978-9FBF-D045F1ACE495}" type="pres">
      <dgm:prSet presAssocID="{E91DC865-95A8-474E-B883-658BD41A5664}" presName="Name50" presStyleLbl="parChTrans1D2" presStyleIdx="1" presStyleCnt="4"/>
      <dgm:spPr/>
    </dgm:pt>
    <dgm:pt modelId="{A5195605-3774-4EDF-98CC-68C68A2933F9}" type="pres">
      <dgm:prSet presAssocID="{4D59445E-5E50-4A58-BDEC-D1459E87A798}" presName="hierRoot2" presStyleCnt="0">
        <dgm:presLayoutVars>
          <dgm:hierBranch/>
        </dgm:presLayoutVars>
      </dgm:prSet>
      <dgm:spPr/>
    </dgm:pt>
    <dgm:pt modelId="{E845D860-C754-4C80-8970-DE73899C901C}" type="pres">
      <dgm:prSet presAssocID="{4D59445E-5E50-4A58-BDEC-D1459E87A798}" presName="rootComposite" presStyleCnt="0"/>
      <dgm:spPr/>
    </dgm:pt>
    <dgm:pt modelId="{522C4854-3466-4BF9-983F-67A0363B4EB2}" type="pres">
      <dgm:prSet presAssocID="{4D59445E-5E50-4A58-BDEC-D1459E87A798}" presName="rootText" presStyleLbl="node2" presStyleIdx="1" presStyleCnt="4">
        <dgm:presLayoutVars>
          <dgm:chPref val="3"/>
        </dgm:presLayoutVars>
      </dgm:prSet>
      <dgm:spPr/>
      <dgm:t>
        <a:bodyPr/>
        <a:lstStyle/>
        <a:p>
          <a:endParaRPr lang="it-IT"/>
        </a:p>
      </dgm:t>
    </dgm:pt>
    <dgm:pt modelId="{74F20A9C-9F1A-425D-BD7A-8BE7037E841B}" type="pres">
      <dgm:prSet presAssocID="{4D59445E-5E50-4A58-BDEC-D1459E87A798}" presName="rootConnector" presStyleLbl="node2" presStyleIdx="1" presStyleCnt="4"/>
      <dgm:spPr/>
      <dgm:t>
        <a:bodyPr/>
        <a:lstStyle/>
        <a:p>
          <a:endParaRPr lang="it-IT"/>
        </a:p>
      </dgm:t>
    </dgm:pt>
    <dgm:pt modelId="{7E0A6D10-B505-46A3-8F06-E403A29920D1}" type="pres">
      <dgm:prSet presAssocID="{4D59445E-5E50-4A58-BDEC-D1459E87A798}" presName="hierChild4" presStyleCnt="0"/>
      <dgm:spPr/>
    </dgm:pt>
    <dgm:pt modelId="{0B9B682D-D8B3-47C0-822D-A397E140119B}" type="pres">
      <dgm:prSet presAssocID="{4D59445E-5E50-4A58-BDEC-D1459E87A798}" presName="hierChild5" presStyleCnt="0"/>
      <dgm:spPr/>
    </dgm:pt>
    <dgm:pt modelId="{4FECEC67-4760-42B4-9AE0-FD163303B804}" type="pres">
      <dgm:prSet presAssocID="{3F6E91D7-E282-4D6C-A6AE-18859BD548A2}" presName="Name50" presStyleLbl="parChTrans1D2" presStyleIdx="2" presStyleCnt="4"/>
      <dgm:spPr/>
    </dgm:pt>
    <dgm:pt modelId="{7C4D9C4F-68AE-45C9-B5E9-4674549E133B}" type="pres">
      <dgm:prSet presAssocID="{D612082D-565C-4EE9-BC73-5781ABAF0108}" presName="hierRoot2" presStyleCnt="0">
        <dgm:presLayoutVars>
          <dgm:hierBranch/>
        </dgm:presLayoutVars>
      </dgm:prSet>
      <dgm:spPr/>
    </dgm:pt>
    <dgm:pt modelId="{A8B7905A-AD9D-4C14-BC4D-B59280E33680}" type="pres">
      <dgm:prSet presAssocID="{D612082D-565C-4EE9-BC73-5781ABAF0108}" presName="rootComposite" presStyleCnt="0"/>
      <dgm:spPr/>
    </dgm:pt>
    <dgm:pt modelId="{69633575-A271-4221-A469-6ED54A8D5CC9}" type="pres">
      <dgm:prSet presAssocID="{D612082D-565C-4EE9-BC73-5781ABAF0108}" presName="rootText" presStyleLbl="node2" presStyleIdx="2" presStyleCnt="4">
        <dgm:presLayoutVars>
          <dgm:chPref val="3"/>
        </dgm:presLayoutVars>
      </dgm:prSet>
      <dgm:spPr/>
      <dgm:t>
        <a:bodyPr/>
        <a:lstStyle/>
        <a:p>
          <a:endParaRPr lang="it-IT"/>
        </a:p>
      </dgm:t>
    </dgm:pt>
    <dgm:pt modelId="{22D087B3-5BBE-4607-BA4F-324C3A38DEBB}" type="pres">
      <dgm:prSet presAssocID="{D612082D-565C-4EE9-BC73-5781ABAF0108}" presName="rootConnector" presStyleLbl="node2" presStyleIdx="2" presStyleCnt="4"/>
      <dgm:spPr/>
      <dgm:t>
        <a:bodyPr/>
        <a:lstStyle/>
        <a:p>
          <a:endParaRPr lang="it-IT"/>
        </a:p>
      </dgm:t>
    </dgm:pt>
    <dgm:pt modelId="{E697DEAA-7801-42A0-89E1-0ECFBBFFF857}" type="pres">
      <dgm:prSet presAssocID="{D612082D-565C-4EE9-BC73-5781ABAF0108}" presName="hierChild4" presStyleCnt="0"/>
      <dgm:spPr/>
    </dgm:pt>
    <dgm:pt modelId="{3C26E4BD-E5A7-4D49-B79F-0DF4CFDFCED6}" type="pres">
      <dgm:prSet presAssocID="{D612082D-565C-4EE9-BC73-5781ABAF0108}" presName="hierChild5" presStyleCnt="0"/>
      <dgm:spPr/>
    </dgm:pt>
    <dgm:pt modelId="{05DA2A09-D7B1-44F4-8542-F93BCE8016A9}" type="pres">
      <dgm:prSet presAssocID="{BFD9E10D-BB08-4C74-881D-CA017C12A708}" presName="Name50" presStyleLbl="parChTrans1D2" presStyleIdx="3" presStyleCnt="4"/>
      <dgm:spPr/>
    </dgm:pt>
    <dgm:pt modelId="{F8579CC9-1104-4640-BAD6-D68CEA46A378}" type="pres">
      <dgm:prSet presAssocID="{4FCC4187-2741-4164-9ACD-22891B3A1DD3}" presName="hierRoot2" presStyleCnt="0">
        <dgm:presLayoutVars>
          <dgm:hierBranch/>
        </dgm:presLayoutVars>
      </dgm:prSet>
      <dgm:spPr/>
    </dgm:pt>
    <dgm:pt modelId="{4A9ABA23-B293-43D8-9EEA-E8A5697C2A36}" type="pres">
      <dgm:prSet presAssocID="{4FCC4187-2741-4164-9ACD-22891B3A1DD3}" presName="rootComposite" presStyleCnt="0"/>
      <dgm:spPr/>
    </dgm:pt>
    <dgm:pt modelId="{01B07BC1-F3AE-4B6D-9E44-588FDBF1D780}" type="pres">
      <dgm:prSet presAssocID="{4FCC4187-2741-4164-9ACD-22891B3A1DD3}" presName="rootText" presStyleLbl="node2" presStyleIdx="3" presStyleCnt="4">
        <dgm:presLayoutVars>
          <dgm:chPref val="3"/>
        </dgm:presLayoutVars>
      </dgm:prSet>
      <dgm:spPr/>
      <dgm:t>
        <a:bodyPr/>
        <a:lstStyle/>
        <a:p>
          <a:endParaRPr lang="it-IT"/>
        </a:p>
      </dgm:t>
    </dgm:pt>
    <dgm:pt modelId="{D0243728-B79E-40F9-A0D9-E6B580C61CA9}" type="pres">
      <dgm:prSet presAssocID="{4FCC4187-2741-4164-9ACD-22891B3A1DD3}" presName="rootConnector" presStyleLbl="node2" presStyleIdx="3" presStyleCnt="4"/>
      <dgm:spPr/>
      <dgm:t>
        <a:bodyPr/>
        <a:lstStyle/>
        <a:p>
          <a:endParaRPr lang="it-IT"/>
        </a:p>
      </dgm:t>
    </dgm:pt>
    <dgm:pt modelId="{FADE9AFF-5E4D-4DF7-999F-98740C6311BF}" type="pres">
      <dgm:prSet presAssocID="{4FCC4187-2741-4164-9ACD-22891B3A1DD3}" presName="hierChild4" presStyleCnt="0"/>
      <dgm:spPr/>
    </dgm:pt>
    <dgm:pt modelId="{FF89B4D8-19BE-42B8-B9E9-96E7B25119FB}" type="pres">
      <dgm:prSet presAssocID="{0944F4A8-226A-4060-896A-E54835E7192E}" presName="Name35" presStyleLbl="parChTrans1D3" presStyleIdx="0" presStyleCnt="1"/>
      <dgm:spPr/>
    </dgm:pt>
    <dgm:pt modelId="{3B0C4FE0-60F0-4008-A0D6-0F1AF8AE25E3}" type="pres">
      <dgm:prSet presAssocID="{77E96FE7-434B-4AB7-B873-D7B6592AFE41}" presName="hierRoot2" presStyleCnt="0">
        <dgm:presLayoutVars>
          <dgm:hierBranch val="r"/>
        </dgm:presLayoutVars>
      </dgm:prSet>
      <dgm:spPr/>
    </dgm:pt>
    <dgm:pt modelId="{B80004E2-BB9A-45A4-8845-7B8D690334D9}" type="pres">
      <dgm:prSet presAssocID="{77E96FE7-434B-4AB7-B873-D7B6592AFE41}" presName="rootComposite" presStyleCnt="0"/>
      <dgm:spPr/>
    </dgm:pt>
    <dgm:pt modelId="{09CFB926-06AB-42B9-976A-6C4A10D3DD20}" type="pres">
      <dgm:prSet presAssocID="{77E96FE7-434B-4AB7-B873-D7B6592AFE41}" presName="rootText" presStyleLbl="node3" presStyleIdx="0" presStyleCnt="1">
        <dgm:presLayoutVars>
          <dgm:chPref val="3"/>
        </dgm:presLayoutVars>
      </dgm:prSet>
      <dgm:spPr/>
      <dgm:t>
        <a:bodyPr/>
        <a:lstStyle/>
        <a:p>
          <a:endParaRPr lang="it-IT"/>
        </a:p>
      </dgm:t>
    </dgm:pt>
    <dgm:pt modelId="{45F8E41F-FAD2-46E3-99FB-9730B8EC34B2}" type="pres">
      <dgm:prSet presAssocID="{77E96FE7-434B-4AB7-B873-D7B6592AFE41}" presName="rootConnector" presStyleLbl="node3" presStyleIdx="0" presStyleCnt="1"/>
      <dgm:spPr/>
      <dgm:t>
        <a:bodyPr/>
        <a:lstStyle/>
        <a:p>
          <a:endParaRPr lang="it-IT"/>
        </a:p>
      </dgm:t>
    </dgm:pt>
    <dgm:pt modelId="{852BE129-DB6B-40D7-82D6-3EF3024368D2}" type="pres">
      <dgm:prSet presAssocID="{77E96FE7-434B-4AB7-B873-D7B6592AFE41}" presName="hierChild4" presStyleCnt="0"/>
      <dgm:spPr/>
    </dgm:pt>
    <dgm:pt modelId="{B0CC9BBF-8A07-4B86-A72D-E8187FAB4E06}" type="pres">
      <dgm:prSet presAssocID="{E4D49467-C34A-4E50-BA2C-059BC83CF108}" presName="Name50" presStyleLbl="parChTrans1D4" presStyleIdx="0" presStyleCnt="1"/>
      <dgm:spPr/>
    </dgm:pt>
    <dgm:pt modelId="{F6FEBE89-5806-4CB6-955F-B47558E4A555}" type="pres">
      <dgm:prSet presAssocID="{164230E7-D51B-4926-9AD3-1378D55D144C}" presName="hierRoot2" presStyleCnt="0">
        <dgm:presLayoutVars>
          <dgm:hierBranch val="r"/>
        </dgm:presLayoutVars>
      </dgm:prSet>
      <dgm:spPr/>
    </dgm:pt>
    <dgm:pt modelId="{3CFB4858-724E-4E39-BD8D-F8A4CCFF5F9C}" type="pres">
      <dgm:prSet presAssocID="{164230E7-D51B-4926-9AD3-1378D55D144C}" presName="rootComposite" presStyleCnt="0"/>
      <dgm:spPr/>
    </dgm:pt>
    <dgm:pt modelId="{08C492F4-04A2-4A85-8751-161067BD8AE9}" type="pres">
      <dgm:prSet presAssocID="{164230E7-D51B-4926-9AD3-1378D55D144C}" presName="rootText" presStyleLbl="node4" presStyleIdx="0" presStyleCnt="1">
        <dgm:presLayoutVars>
          <dgm:chPref val="3"/>
        </dgm:presLayoutVars>
      </dgm:prSet>
      <dgm:spPr/>
      <dgm:t>
        <a:bodyPr/>
        <a:lstStyle/>
        <a:p>
          <a:endParaRPr lang="it-IT"/>
        </a:p>
      </dgm:t>
    </dgm:pt>
    <dgm:pt modelId="{2F0FEDE9-AE4D-4EDA-94AF-40B117B7F04E}" type="pres">
      <dgm:prSet presAssocID="{164230E7-D51B-4926-9AD3-1378D55D144C}" presName="rootConnector" presStyleLbl="node4" presStyleIdx="0" presStyleCnt="1"/>
      <dgm:spPr/>
      <dgm:t>
        <a:bodyPr/>
        <a:lstStyle/>
        <a:p>
          <a:endParaRPr lang="it-IT"/>
        </a:p>
      </dgm:t>
    </dgm:pt>
    <dgm:pt modelId="{F23EADB3-9E37-43D1-8C46-F6D573D593F4}" type="pres">
      <dgm:prSet presAssocID="{164230E7-D51B-4926-9AD3-1378D55D144C}" presName="hierChild4" presStyleCnt="0"/>
      <dgm:spPr/>
    </dgm:pt>
    <dgm:pt modelId="{1EA9FA3C-8A3D-4047-A50C-4B4307D4303E}" type="pres">
      <dgm:prSet presAssocID="{164230E7-D51B-4926-9AD3-1378D55D144C}" presName="hierChild5" presStyleCnt="0"/>
      <dgm:spPr/>
    </dgm:pt>
    <dgm:pt modelId="{B7EEB7A3-7A17-475F-9A62-B90BD044B49D}" type="pres">
      <dgm:prSet presAssocID="{77E96FE7-434B-4AB7-B873-D7B6592AFE41}" presName="hierChild5" presStyleCnt="0"/>
      <dgm:spPr/>
    </dgm:pt>
    <dgm:pt modelId="{60C5083A-3B00-4911-B585-B5E78817CB03}" type="pres">
      <dgm:prSet presAssocID="{4FCC4187-2741-4164-9ACD-22891B3A1DD3}" presName="hierChild5" presStyleCnt="0"/>
      <dgm:spPr/>
    </dgm:pt>
    <dgm:pt modelId="{E81B70D2-62D8-4ADF-BDEF-43C878F6FF91}" type="pres">
      <dgm:prSet presAssocID="{D94217CE-47CE-4F24-A28B-91907C8C943D}" presName="hierChild3" presStyleCnt="0"/>
      <dgm:spPr/>
    </dgm:pt>
  </dgm:ptLst>
  <dgm:cxnLst>
    <dgm:cxn modelId="{B3193D32-23BB-4D08-AD50-88BF99F7183B}" type="presOf" srcId="{E91DC865-95A8-474E-B883-658BD41A5664}" destId="{D593C1FB-940F-4978-9FBF-D045F1ACE495}" srcOrd="0" destOrd="0" presId="urn:microsoft.com/office/officeart/2005/8/layout/orgChart1"/>
    <dgm:cxn modelId="{1E98C7C7-58D8-409D-B702-DC499807F171}" type="presOf" srcId="{4D59445E-5E50-4A58-BDEC-D1459E87A798}" destId="{522C4854-3466-4BF9-983F-67A0363B4EB2}" srcOrd="0" destOrd="0" presId="urn:microsoft.com/office/officeart/2005/8/layout/orgChart1"/>
    <dgm:cxn modelId="{0ECD817F-5DE8-45B2-B19B-560DD4ACD6F9}" type="presOf" srcId="{4D59445E-5E50-4A58-BDEC-D1459E87A798}" destId="{74F20A9C-9F1A-425D-BD7A-8BE7037E841B}" srcOrd="1" destOrd="0" presId="urn:microsoft.com/office/officeart/2005/8/layout/orgChart1"/>
    <dgm:cxn modelId="{3142380B-E322-4808-9DDC-539901FB4E74}" srcId="{F1F2FD47-1231-4D2A-B010-29178970E45B}" destId="{D94217CE-47CE-4F24-A28B-91907C8C943D}" srcOrd="0" destOrd="0" parTransId="{E185E529-9643-4204-9D59-15248DA56A7D}" sibTransId="{1597746D-917A-43B6-AF51-EA30DD3E965A}"/>
    <dgm:cxn modelId="{42ADA08C-3302-402A-92AF-9CEAEE604306}" srcId="{D94217CE-47CE-4F24-A28B-91907C8C943D}" destId="{4D59445E-5E50-4A58-BDEC-D1459E87A798}" srcOrd="1" destOrd="0" parTransId="{E91DC865-95A8-474E-B883-658BD41A5664}" sibTransId="{555A470F-1D69-4294-AA55-C115EFE7C0B5}"/>
    <dgm:cxn modelId="{D482A440-DA03-457E-BE81-0BAED972E26E}" type="presOf" srcId="{4FCC4187-2741-4164-9ACD-22891B3A1DD3}" destId="{01B07BC1-F3AE-4B6D-9E44-588FDBF1D780}" srcOrd="0" destOrd="0" presId="urn:microsoft.com/office/officeart/2005/8/layout/orgChart1"/>
    <dgm:cxn modelId="{960CC108-3094-4EAB-AE13-12301284DA73}" type="presOf" srcId="{CAEAAFF1-3C20-4976-AB28-9FEDC89520D1}" destId="{5850E18A-BACE-41B3-84F6-677ABBA23100}" srcOrd="0" destOrd="0" presId="urn:microsoft.com/office/officeart/2005/8/layout/orgChart1"/>
    <dgm:cxn modelId="{A3F8280D-52AF-4B25-8159-B2317C18275D}" srcId="{D94217CE-47CE-4F24-A28B-91907C8C943D}" destId="{D612082D-565C-4EE9-BC73-5781ABAF0108}" srcOrd="2" destOrd="0" parTransId="{3F6E91D7-E282-4D6C-A6AE-18859BD548A2}" sibTransId="{71C08448-2188-4A79-B59F-3AA9FC57AE7E}"/>
    <dgm:cxn modelId="{48CC061D-1980-4809-9FC5-6DC86A4A1E8B}" type="presOf" srcId="{F1F2FD47-1231-4D2A-B010-29178970E45B}" destId="{57149765-EF1C-4E6F-96E4-E605DBEDC00B}" srcOrd="0" destOrd="0" presId="urn:microsoft.com/office/officeart/2005/8/layout/orgChart1"/>
    <dgm:cxn modelId="{153DE22A-58AE-460A-B0EC-16AB75C76F7D}" srcId="{4FCC4187-2741-4164-9ACD-22891B3A1DD3}" destId="{77E96FE7-434B-4AB7-B873-D7B6592AFE41}" srcOrd="0" destOrd="0" parTransId="{0944F4A8-226A-4060-896A-E54835E7192E}" sibTransId="{63FE3EA5-0453-4334-AE2E-7F062BE0CE72}"/>
    <dgm:cxn modelId="{6E7489D7-219A-4827-A8D3-71AE712C22EC}" type="presOf" srcId="{0944F4A8-226A-4060-896A-E54835E7192E}" destId="{FF89B4D8-19BE-42B8-B9E9-96E7B25119FB}" srcOrd="0" destOrd="0" presId="urn:microsoft.com/office/officeart/2005/8/layout/orgChart1"/>
    <dgm:cxn modelId="{34528781-E7A1-42EB-BB29-BBCAA9B8F39D}" type="presOf" srcId="{D612082D-565C-4EE9-BC73-5781ABAF0108}" destId="{69633575-A271-4221-A469-6ED54A8D5CC9}" srcOrd="0" destOrd="0" presId="urn:microsoft.com/office/officeart/2005/8/layout/orgChart1"/>
    <dgm:cxn modelId="{F6F99050-57A5-414F-81B8-4C6788FA62FB}" type="presOf" srcId="{3F6E91D7-E282-4D6C-A6AE-18859BD548A2}" destId="{4FECEC67-4760-42B4-9AE0-FD163303B804}" srcOrd="0" destOrd="0" presId="urn:microsoft.com/office/officeart/2005/8/layout/orgChart1"/>
    <dgm:cxn modelId="{D998E8FC-1E0E-413C-8254-219B858F679A}" type="presOf" srcId="{D94217CE-47CE-4F24-A28B-91907C8C943D}" destId="{6B9D63B1-B7D6-46E2-8A49-200FCF0EB2E9}" srcOrd="1" destOrd="0" presId="urn:microsoft.com/office/officeart/2005/8/layout/orgChart1"/>
    <dgm:cxn modelId="{EC0E888C-18E9-4716-8609-6D22FA8E33AC}" type="presOf" srcId="{CAEAAFF1-3C20-4976-AB28-9FEDC89520D1}" destId="{3ED14747-A914-4FB6-B9D0-E56D0FB30F88}" srcOrd="1" destOrd="0" presId="urn:microsoft.com/office/officeart/2005/8/layout/orgChart1"/>
    <dgm:cxn modelId="{31C0DE68-45A2-48A0-AAE7-BA04410E284E}" srcId="{77E96FE7-434B-4AB7-B873-D7B6592AFE41}" destId="{164230E7-D51B-4926-9AD3-1378D55D144C}" srcOrd="0" destOrd="0" parTransId="{E4D49467-C34A-4E50-BA2C-059BC83CF108}" sibTransId="{06A657D4-4C49-4546-B0D7-FF8F1EA8789E}"/>
    <dgm:cxn modelId="{4AA6DEFA-6DBD-41E8-AFF0-3396F2E6761F}" type="presOf" srcId="{164230E7-D51B-4926-9AD3-1378D55D144C}" destId="{08C492F4-04A2-4A85-8751-161067BD8AE9}" srcOrd="0" destOrd="0" presId="urn:microsoft.com/office/officeart/2005/8/layout/orgChart1"/>
    <dgm:cxn modelId="{36D337F3-E423-4817-A346-C29912A32053}" type="presOf" srcId="{164230E7-D51B-4926-9AD3-1378D55D144C}" destId="{2F0FEDE9-AE4D-4EDA-94AF-40B117B7F04E}" srcOrd="1" destOrd="0" presId="urn:microsoft.com/office/officeart/2005/8/layout/orgChart1"/>
    <dgm:cxn modelId="{B12897E9-92A5-403D-B416-0B0F91B53026}" srcId="{D94217CE-47CE-4F24-A28B-91907C8C943D}" destId="{CAEAAFF1-3C20-4976-AB28-9FEDC89520D1}" srcOrd="0" destOrd="0" parTransId="{78AF27BA-F1B6-43E1-9E8A-7E8880B4DEA9}" sibTransId="{8299BD5B-6CA5-41CB-96D5-CA0F4512A47B}"/>
    <dgm:cxn modelId="{D7C0441E-D096-4982-AC69-86F3BD4F3A29}" srcId="{D94217CE-47CE-4F24-A28B-91907C8C943D}" destId="{4FCC4187-2741-4164-9ACD-22891B3A1DD3}" srcOrd="3" destOrd="0" parTransId="{BFD9E10D-BB08-4C74-881D-CA017C12A708}" sibTransId="{1982F05D-FFE2-482D-92D2-855D2F3F55DF}"/>
    <dgm:cxn modelId="{2F58CA24-D2AC-43E4-B969-2CC1859D764F}" type="presOf" srcId="{78AF27BA-F1B6-43E1-9E8A-7E8880B4DEA9}" destId="{97B5FCC6-C303-43B1-B9A6-3FF4407F0BF3}" srcOrd="0" destOrd="0" presId="urn:microsoft.com/office/officeart/2005/8/layout/orgChart1"/>
    <dgm:cxn modelId="{05945B04-1B5F-4F7B-8BF0-31E10D56A0DB}" type="presOf" srcId="{E4D49467-C34A-4E50-BA2C-059BC83CF108}" destId="{B0CC9BBF-8A07-4B86-A72D-E8187FAB4E06}" srcOrd="0" destOrd="0" presId="urn:microsoft.com/office/officeart/2005/8/layout/orgChart1"/>
    <dgm:cxn modelId="{F04ADB10-1E1C-45F7-8FD5-CEF9EA909D44}" type="presOf" srcId="{BFD9E10D-BB08-4C74-881D-CA017C12A708}" destId="{05DA2A09-D7B1-44F4-8542-F93BCE8016A9}" srcOrd="0" destOrd="0" presId="urn:microsoft.com/office/officeart/2005/8/layout/orgChart1"/>
    <dgm:cxn modelId="{EFDC4E6A-482F-4378-A578-CB64C4DA1747}" type="presOf" srcId="{4FCC4187-2741-4164-9ACD-22891B3A1DD3}" destId="{D0243728-B79E-40F9-A0D9-E6B580C61CA9}" srcOrd="1" destOrd="0" presId="urn:microsoft.com/office/officeart/2005/8/layout/orgChart1"/>
    <dgm:cxn modelId="{592C6010-4B1B-410C-88DD-69B57C655A82}" type="presOf" srcId="{77E96FE7-434B-4AB7-B873-D7B6592AFE41}" destId="{45F8E41F-FAD2-46E3-99FB-9730B8EC34B2}" srcOrd="1" destOrd="0" presId="urn:microsoft.com/office/officeart/2005/8/layout/orgChart1"/>
    <dgm:cxn modelId="{11003C94-7945-42CF-B83E-3230907F467A}" type="presOf" srcId="{D612082D-565C-4EE9-BC73-5781ABAF0108}" destId="{22D087B3-5BBE-4607-BA4F-324C3A38DEBB}" srcOrd="1" destOrd="0" presId="urn:microsoft.com/office/officeart/2005/8/layout/orgChart1"/>
    <dgm:cxn modelId="{43C55D7B-563C-4FED-81D0-FA4E58727038}" type="presOf" srcId="{D94217CE-47CE-4F24-A28B-91907C8C943D}" destId="{CF749AF0-D18D-4BC6-BCE5-DC6B7E67D68B}" srcOrd="0" destOrd="0" presId="urn:microsoft.com/office/officeart/2005/8/layout/orgChart1"/>
    <dgm:cxn modelId="{77A43108-8009-42CF-B291-8A4A8D6EF3F8}" type="presOf" srcId="{77E96FE7-434B-4AB7-B873-D7B6592AFE41}" destId="{09CFB926-06AB-42B9-976A-6C4A10D3DD20}" srcOrd="0" destOrd="0" presId="urn:microsoft.com/office/officeart/2005/8/layout/orgChart1"/>
    <dgm:cxn modelId="{74EDB1A3-98AB-4922-9C47-2BDD47954BF4}" type="presParOf" srcId="{57149765-EF1C-4E6F-96E4-E605DBEDC00B}" destId="{3FBDD409-E103-4917-A6CB-311ECB719514}" srcOrd="0" destOrd="0" presId="urn:microsoft.com/office/officeart/2005/8/layout/orgChart1"/>
    <dgm:cxn modelId="{8241AB74-4758-4238-A9F1-D90F34DB0974}" type="presParOf" srcId="{3FBDD409-E103-4917-A6CB-311ECB719514}" destId="{E60F8BA1-C74B-426A-80C3-7E2B8A81CA3A}" srcOrd="0" destOrd="0" presId="urn:microsoft.com/office/officeart/2005/8/layout/orgChart1"/>
    <dgm:cxn modelId="{8FCD6A05-2664-4AFF-8C87-AB628427AF0D}" type="presParOf" srcId="{E60F8BA1-C74B-426A-80C3-7E2B8A81CA3A}" destId="{CF749AF0-D18D-4BC6-BCE5-DC6B7E67D68B}" srcOrd="0" destOrd="0" presId="urn:microsoft.com/office/officeart/2005/8/layout/orgChart1"/>
    <dgm:cxn modelId="{FDD18E31-CD41-4B4A-BC59-19A39736D26A}" type="presParOf" srcId="{E60F8BA1-C74B-426A-80C3-7E2B8A81CA3A}" destId="{6B9D63B1-B7D6-46E2-8A49-200FCF0EB2E9}" srcOrd="1" destOrd="0" presId="urn:microsoft.com/office/officeart/2005/8/layout/orgChart1"/>
    <dgm:cxn modelId="{3E7E43BC-2AF6-40B5-BBE1-C6DCCAE5119D}" type="presParOf" srcId="{3FBDD409-E103-4917-A6CB-311ECB719514}" destId="{CD6C9967-1C75-4EE5-8F11-613BD2E9CE5D}" srcOrd="1" destOrd="0" presId="urn:microsoft.com/office/officeart/2005/8/layout/orgChart1"/>
    <dgm:cxn modelId="{D849A595-E109-45ED-8D93-F2AF483AAA88}" type="presParOf" srcId="{CD6C9967-1C75-4EE5-8F11-613BD2E9CE5D}" destId="{97B5FCC6-C303-43B1-B9A6-3FF4407F0BF3}" srcOrd="0" destOrd="0" presId="urn:microsoft.com/office/officeart/2005/8/layout/orgChart1"/>
    <dgm:cxn modelId="{1419AA91-2497-4C18-AB6A-BA4ABFD13BED}" type="presParOf" srcId="{CD6C9967-1C75-4EE5-8F11-613BD2E9CE5D}" destId="{061EB821-A02D-492D-9941-0E29C4A9FEB1}" srcOrd="1" destOrd="0" presId="urn:microsoft.com/office/officeart/2005/8/layout/orgChart1"/>
    <dgm:cxn modelId="{F9CC784B-D8D5-4503-A7FA-C98F628E1820}" type="presParOf" srcId="{061EB821-A02D-492D-9941-0E29C4A9FEB1}" destId="{04883A47-6470-4815-98CC-D5DF5AB56082}" srcOrd="0" destOrd="0" presId="urn:microsoft.com/office/officeart/2005/8/layout/orgChart1"/>
    <dgm:cxn modelId="{BC7D25B5-0088-4960-8696-6FFA60890480}" type="presParOf" srcId="{04883A47-6470-4815-98CC-D5DF5AB56082}" destId="{5850E18A-BACE-41B3-84F6-677ABBA23100}" srcOrd="0" destOrd="0" presId="urn:microsoft.com/office/officeart/2005/8/layout/orgChart1"/>
    <dgm:cxn modelId="{06522057-CAD2-446E-9D3A-6BD98316B0DF}" type="presParOf" srcId="{04883A47-6470-4815-98CC-D5DF5AB56082}" destId="{3ED14747-A914-4FB6-B9D0-E56D0FB30F88}" srcOrd="1" destOrd="0" presId="urn:microsoft.com/office/officeart/2005/8/layout/orgChart1"/>
    <dgm:cxn modelId="{0D91D97E-31F2-4587-90A8-7C5B358314BA}" type="presParOf" srcId="{061EB821-A02D-492D-9941-0E29C4A9FEB1}" destId="{A45D3250-873D-446E-8688-9246F567A7C8}" srcOrd="1" destOrd="0" presId="urn:microsoft.com/office/officeart/2005/8/layout/orgChart1"/>
    <dgm:cxn modelId="{84E6584B-458A-49FD-81D8-5FA1970D71DF}" type="presParOf" srcId="{061EB821-A02D-492D-9941-0E29C4A9FEB1}" destId="{21DCE45A-B429-4207-9F86-D089AF12E067}" srcOrd="2" destOrd="0" presId="urn:microsoft.com/office/officeart/2005/8/layout/orgChart1"/>
    <dgm:cxn modelId="{D7742955-9684-44AF-B277-399276B3A5F6}" type="presParOf" srcId="{CD6C9967-1C75-4EE5-8F11-613BD2E9CE5D}" destId="{D593C1FB-940F-4978-9FBF-D045F1ACE495}" srcOrd="2" destOrd="0" presId="urn:microsoft.com/office/officeart/2005/8/layout/orgChart1"/>
    <dgm:cxn modelId="{22DCF966-2566-4B8B-BF44-8E6C55887799}" type="presParOf" srcId="{CD6C9967-1C75-4EE5-8F11-613BD2E9CE5D}" destId="{A5195605-3774-4EDF-98CC-68C68A2933F9}" srcOrd="3" destOrd="0" presId="urn:microsoft.com/office/officeart/2005/8/layout/orgChart1"/>
    <dgm:cxn modelId="{9C0F0960-24F2-4CC5-9EA4-4C97397EC586}" type="presParOf" srcId="{A5195605-3774-4EDF-98CC-68C68A2933F9}" destId="{E845D860-C754-4C80-8970-DE73899C901C}" srcOrd="0" destOrd="0" presId="urn:microsoft.com/office/officeart/2005/8/layout/orgChart1"/>
    <dgm:cxn modelId="{F81B0286-5942-43D7-9231-D6EC9C748D47}" type="presParOf" srcId="{E845D860-C754-4C80-8970-DE73899C901C}" destId="{522C4854-3466-4BF9-983F-67A0363B4EB2}" srcOrd="0" destOrd="0" presId="urn:microsoft.com/office/officeart/2005/8/layout/orgChart1"/>
    <dgm:cxn modelId="{47BE2D7B-141E-491C-BA24-638414E699CA}" type="presParOf" srcId="{E845D860-C754-4C80-8970-DE73899C901C}" destId="{74F20A9C-9F1A-425D-BD7A-8BE7037E841B}" srcOrd="1" destOrd="0" presId="urn:microsoft.com/office/officeart/2005/8/layout/orgChart1"/>
    <dgm:cxn modelId="{8BDB21EB-E632-4717-B05A-3272B6A77982}" type="presParOf" srcId="{A5195605-3774-4EDF-98CC-68C68A2933F9}" destId="{7E0A6D10-B505-46A3-8F06-E403A29920D1}" srcOrd="1" destOrd="0" presId="urn:microsoft.com/office/officeart/2005/8/layout/orgChart1"/>
    <dgm:cxn modelId="{4235AE31-F224-480E-A9DA-AF5598714639}" type="presParOf" srcId="{A5195605-3774-4EDF-98CC-68C68A2933F9}" destId="{0B9B682D-D8B3-47C0-822D-A397E140119B}" srcOrd="2" destOrd="0" presId="urn:microsoft.com/office/officeart/2005/8/layout/orgChart1"/>
    <dgm:cxn modelId="{B67239A1-7FAB-430A-B46D-6BCC90A218C6}" type="presParOf" srcId="{CD6C9967-1C75-4EE5-8F11-613BD2E9CE5D}" destId="{4FECEC67-4760-42B4-9AE0-FD163303B804}" srcOrd="4" destOrd="0" presId="urn:microsoft.com/office/officeart/2005/8/layout/orgChart1"/>
    <dgm:cxn modelId="{478081A1-0A39-4F45-A63D-7B9B0A1D0C38}" type="presParOf" srcId="{CD6C9967-1C75-4EE5-8F11-613BD2E9CE5D}" destId="{7C4D9C4F-68AE-45C9-B5E9-4674549E133B}" srcOrd="5" destOrd="0" presId="urn:microsoft.com/office/officeart/2005/8/layout/orgChart1"/>
    <dgm:cxn modelId="{A161795B-E644-4D31-883A-9025B87F5F9C}" type="presParOf" srcId="{7C4D9C4F-68AE-45C9-B5E9-4674549E133B}" destId="{A8B7905A-AD9D-4C14-BC4D-B59280E33680}" srcOrd="0" destOrd="0" presId="urn:microsoft.com/office/officeart/2005/8/layout/orgChart1"/>
    <dgm:cxn modelId="{9CD0F620-2F1C-48E7-BAAA-FA614C125058}" type="presParOf" srcId="{A8B7905A-AD9D-4C14-BC4D-B59280E33680}" destId="{69633575-A271-4221-A469-6ED54A8D5CC9}" srcOrd="0" destOrd="0" presId="urn:microsoft.com/office/officeart/2005/8/layout/orgChart1"/>
    <dgm:cxn modelId="{861554CD-1AF1-4FF5-B16D-F0FE6EF6CC8C}" type="presParOf" srcId="{A8B7905A-AD9D-4C14-BC4D-B59280E33680}" destId="{22D087B3-5BBE-4607-BA4F-324C3A38DEBB}" srcOrd="1" destOrd="0" presId="urn:microsoft.com/office/officeart/2005/8/layout/orgChart1"/>
    <dgm:cxn modelId="{6A4A4C65-D265-42DB-9F1E-E80586969F46}" type="presParOf" srcId="{7C4D9C4F-68AE-45C9-B5E9-4674549E133B}" destId="{E697DEAA-7801-42A0-89E1-0ECFBBFFF857}" srcOrd="1" destOrd="0" presId="urn:microsoft.com/office/officeart/2005/8/layout/orgChart1"/>
    <dgm:cxn modelId="{A0F488AB-7194-4722-A3E4-23F8973D5373}" type="presParOf" srcId="{7C4D9C4F-68AE-45C9-B5E9-4674549E133B}" destId="{3C26E4BD-E5A7-4D49-B79F-0DF4CFDFCED6}" srcOrd="2" destOrd="0" presId="urn:microsoft.com/office/officeart/2005/8/layout/orgChart1"/>
    <dgm:cxn modelId="{81386DAF-827C-499E-ACFA-93F825C22193}" type="presParOf" srcId="{CD6C9967-1C75-4EE5-8F11-613BD2E9CE5D}" destId="{05DA2A09-D7B1-44F4-8542-F93BCE8016A9}" srcOrd="6" destOrd="0" presId="urn:microsoft.com/office/officeart/2005/8/layout/orgChart1"/>
    <dgm:cxn modelId="{DB268C96-4A40-4DD5-A42D-910338792256}" type="presParOf" srcId="{CD6C9967-1C75-4EE5-8F11-613BD2E9CE5D}" destId="{F8579CC9-1104-4640-BAD6-D68CEA46A378}" srcOrd="7" destOrd="0" presId="urn:microsoft.com/office/officeart/2005/8/layout/orgChart1"/>
    <dgm:cxn modelId="{32F5C5B4-7209-4296-A91B-E66CC3392FF3}" type="presParOf" srcId="{F8579CC9-1104-4640-BAD6-D68CEA46A378}" destId="{4A9ABA23-B293-43D8-9EEA-E8A5697C2A36}" srcOrd="0" destOrd="0" presId="urn:microsoft.com/office/officeart/2005/8/layout/orgChart1"/>
    <dgm:cxn modelId="{C36EF08A-39C5-45C5-8D1D-78677DD73084}" type="presParOf" srcId="{4A9ABA23-B293-43D8-9EEA-E8A5697C2A36}" destId="{01B07BC1-F3AE-4B6D-9E44-588FDBF1D780}" srcOrd="0" destOrd="0" presId="urn:microsoft.com/office/officeart/2005/8/layout/orgChart1"/>
    <dgm:cxn modelId="{FA65EE07-3B38-4CEE-BB00-D8E1A776ACF5}" type="presParOf" srcId="{4A9ABA23-B293-43D8-9EEA-E8A5697C2A36}" destId="{D0243728-B79E-40F9-A0D9-E6B580C61CA9}" srcOrd="1" destOrd="0" presId="urn:microsoft.com/office/officeart/2005/8/layout/orgChart1"/>
    <dgm:cxn modelId="{9BC900B2-81B0-4856-BD1F-7E7A5C97A89A}" type="presParOf" srcId="{F8579CC9-1104-4640-BAD6-D68CEA46A378}" destId="{FADE9AFF-5E4D-4DF7-999F-98740C6311BF}" srcOrd="1" destOrd="0" presId="urn:microsoft.com/office/officeart/2005/8/layout/orgChart1"/>
    <dgm:cxn modelId="{EBB01405-E1D4-4E8A-A019-FA3456921635}" type="presParOf" srcId="{FADE9AFF-5E4D-4DF7-999F-98740C6311BF}" destId="{FF89B4D8-19BE-42B8-B9E9-96E7B25119FB}" srcOrd="0" destOrd="0" presId="urn:microsoft.com/office/officeart/2005/8/layout/orgChart1"/>
    <dgm:cxn modelId="{72853F4A-5932-4ACF-9C43-7A93C603D739}" type="presParOf" srcId="{FADE9AFF-5E4D-4DF7-999F-98740C6311BF}" destId="{3B0C4FE0-60F0-4008-A0D6-0F1AF8AE25E3}" srcOrd="1" destOrd="0" presId="urn:microsoft.com/office/officeart/2005/8/layout/orgChart1"/>
    <dgm:cxn modelId="{70B5F072-5DA2-40B3-A4B7-9A4F1AC5B76B}" type="presParOf" srcId="{3B0C4FE0-60F0-4008-A0D6-0F1AF8AE25E3}" destId="{B80004E2-BB9A-45A4-8845-7B8D690334D9}" srcOrd="0" destOrd="0" presId="urn:microsoft.com/office/officeart/2005/8/layout/orgChart1"/>
    <dgm:cxn modelId="{77989AF4-8C4B-44C2-96B9-0C10F376C23B}" type="presParOf" srcId="{B80004E2-BB9A-45A4-8845-7B8D690334D9}" destId="{09CFB926-06AB-42B9-976A-6C4A10D3DD20}" srcOrd="0" destOrd="0" presId="urn:microsoft.com/office/officeart/2005/8/layout/orgChart1"/>
    <dgm:cxn modelId="{ABBDEC7C-CF0E-464F-B868-BCF6D4C5969F}" type="presParOf" srcId="{B80004E2-BB9A-45A4-8845-7B8D690334D9}" destId="{45F8E41F-FAD2-46E3-99FB-9730B8EC34B2}" srcOrd="1" destOrd="0" presId="urn:microsoft.com/office/officeart/2005/8/layout/orgChart1"/>
    <dgm:cxn modelId="{3AA16C4E-D1D1-487F-B920-09DDC2B15060}" type="presParOf" srcId="{3B0C4FE0-60F0-4008-A0D6-0F1AF8AE25E3}" destId="{852BE129-DB6B-40D7-82D6-3EF3024368D2}" srcOrd="1" destOrd="0" presId="urn:microsoft.com/office/officeart/2005/8/layout/orgChart1"/>
    <dgm:cxn modelId="{86CFF087-6324-46E7-AB57-27F7C908A395}" type="presParOf" srcId="{852BE129-DB6B-40D7-82D6-3EF3024368D2}" destId="{B0CC9BBF-8A07-4B86-A72D-E8187FAB4E06}" srcOrd="0" destOrd="0" presId="urn:microsoft.com/office/officeart/2005/8/layout/orgChart1"/>
    <dgm:cxn modelId="{DA40DE6D-ECB8-4E05-B0EC-8225BD54EB08}" type="presParOf" srcId="{852BE129-DB6B-40D7-82D6-3EF3024368D2}" destId="{F6FEBE89-5806-4CB6-955F-B47558E4A555}" srcOrd="1" destOrd="0" presId="urn:microsoft.com/office/officeart/2005/8/layout/orgChart1"/>
    <dgm:cxn modelId="{3B07A9A1-1F75-47DF-AAEF-0E533D5076D2}" type="presParOf" srcId="{F6FEBE89-5806-4CB6-955F-B47558E4A555}" destId="{3CFB4858-724E-4E39-BD8D-F8A4CCFF5F9C}" srcOrd="0" destOrd="0" presId="urn:microsoft.com/office/officeart/2005/8/layout/orgChart1"/>
    <dgm:cxn modelId="{577B6A3C-48C6-441A-8B86-9DFFA147F0A1}" type="presParOf" srcId="{3CFB4858-724E-4E39-BD8D-F8A4CCFF5F9C}" destId="{08C492F4-04A2-4A85-8751-161067BD8AE9}" srcOrd="0" destOrd="0" presId="urn:microsoft.com/office/officeart/2005/8/layout/orgChart1"/>
    <dgm:cxn modelId="{F629F378-F520-43B1-AC0C-9E7452B4251B}" type="presParOf" srcId="{3CFB4858-724E-4E39-BD8D-F8A4CCFF5F9C}" destId="{2F0FEDE9-AE4D-4EDA-94AF-40B117B7F04E}" srcOrd="1" destOrd="0" presId="urn:microsoft.com/office/officeart/2005/8/layout/orgChart1"/>
    <dgm:cxn modelId="{D8838324-818F-4218-BFFD-BB008D49D304}" type="presParOf" srcId="{F6FEBE89-5806-4CB6-955F-B47558E4A555}" destId="{F23EADB3-9E37-43D1-8C46-F6D573D593F4}" srcOrd="1" destOrd="0" presId="urn:microsoft.com/office/officeart/2005/8/layout/orgChart1"/>
    <dgm:cxn modelId="{1ECE07BE-AE34-4873-AB70-7BA09830CF29}" type="presParOf" srcId="{F6FEBE89-5806-4CB6-955F-B47558E4A555}" destId="{1EA9FA3C-8A3D-4047-A50C-4B4307D4303E}" srcOrd="2" destOrd="0" presId="urn:microsoft.com/office/officeart/2005/8/layout/orgChart1"/>
    <dgm:cxn modelId="{999E3691-6775-4DBF-BF92-1535F1644E07}" type="presParOf" srcId="{3B0C4FE0-60F0-4008-A0D6-0F1AF8AE25E3}" destId="{B7EEB7A3-7A17-475F-9A62-B90BD044B49D}" srcOrd="2" destOrd="0" presId="urn:microsoft.com/office/officeart/2005/8/layout/orgChart1"/>
    <dgm:cxn modelId="{A2409DD2-6977-4208-BE59-4A657573055F}" type="presParOf" srcId="{F8579CC9-1104-4640-BAD6-D68CEA46A378}" destId="{60C5083A-3B00-4911-B585-B5E78817CB03}" srcOrd="2" destOrd="0" presId="urn:microsoft.com/office/officeart/2005/8/layout/orgChart1"/>
    <dgm:cxn modelId="{BDD5F854-E7F2-4EB9-9A18-4D6902911F2B}" type="presParOf" srcId="{3FBDD409-E103-4917-A6CB-311ECB719514}" destId="{E81B70D2-62D8-4ADF-BDEF-43C878F6FF9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54641-75BA-4CBD-A208-F0E977040ACF}">
      <dsp:nvSpPr>
        <dsp:cNvPr id="0" name=""/>
        <dsp:cNvSpPr/>
      </dsp:nvSpPr>
      <dsp:spPr>
        <a:xfrm>
          <a:off x="1914469" y="2032000"/>
          <a:ext cx="506536" cy="965199"/>
        </a:xfrm>
        <a:custGeom>
          <a:avLst/>
          <a:gdLst/>
          <a:ahLst/>
          <a:cxnLst/>
          <a:rect l="0" t="0" r="0" b="0"/>
          <a:pathLst>
            <a:path>
              <a:moveTo>
                <a:pt x="0" y="0"/>
              </a:moveTo>
              <a:lnTo>
                <a:pt x="253268" y="0"/>
              </a:lnTo>
              <a:lnTo>
                <a:pt x="253268" y="965199"/>
              </a:lnTo>
              <a:lnTo>
                <a:pt x="506536" y="96519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2140486" y="2487348"/>
        <a:ext cx="54502" cy="54502"/>
      </dsp:txXfrm>
    </dsp:sp>
    <dsp:sp modelId="{5EE86A92-9ED5-47E4-9E9F-4A79C7D4AE62}">
      <dsp:nvSpPr>
        <dsp:cNvPr id="0" name=""/>
        <dsp:cNvSpPr/>
      </dsp:nvSpPr>
      <dsp:spPr>
        <a:xfrm>
          <a:off x="1914469" y="1986280"/>
          <a:ext cx="506536" cy="91440"/>
        </a:xfrm>
        <a:custGeom>
          <a:avLst/>
          <a:gdLst/>
          <a:ahLst/>
          <a:cxnLst/>
          <a:rect l="0" t="0" r="0" b="0"/>
          <a:pathLst>
            <a:path>
              <a:moveTo>
                <a:pt x="0" y="45720"/>
              </a:moveTo>
              <a:lnTo>
                <a:pt x="506536" y="457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2155074" y="2019336"/>
        <a:ext cx="25326" cy="25326"/>
      </dsp:txXfrm>
    </dsp:sp>
    <dsp:sp modelId="{E706F5D4-51A6-4175-83B3-76D791A163D6}">
      <dsp:nvSpPr>
        <dsp:cNvPr id="0" name=""/>
        <dsp:cNvSpPr/>
      </dsp:nvSpPr>
      <dsp:spPr>
        <a:xfrm>
          <a:off x="1914469" y="1066799"/>
          <a:ext cx="506536" cy="965200"/>
        </a:xfrm>
        <a:custGeom>
          <a:avLst/>
          <a:gdLst/>
          <a:ahLst/>
          <a:cxnLst/>
          <a:rect l="0" t="0" r="0" b="0"/>
          <a:pathLst>
            <a:path>
              <a:moveTo>
                <a:pt x="0" y="965200"/>
              </a:moveTo>
              <a:lnTo>
                <a:pt x="253268" y="965200"/>
              </a:lnTo>
              <a:lnTo>
                <a:pt x="253268" y="0"/>
              </a:lnTo>
              <a:lnTo>
                <a:pt x="506536"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2140486" y="1522148"/>
        <a:ext cx="54502" cy="54502"/>
      </dsp:txXfrm>
    </dsp:sp>
    <dsp:sp modelId="{2BA084C0-F3A0-427C-8E60-841E803DC2CB}">
      <dsp:nvSpPr>
        <dsp:cNvPr id="0" name=""/>
        <dsp:cNvSpPr/>
      </dsp:nvSpPr>
      <dsp:spPr>
        <a:xfrm rot="16200000">
          <a:off x="-503610" y="1645920"/>
          <a:ext cx="4064000" cy="772160"/>
        </a:xfrm>
        <a:prstGeom prst="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r>
            <a:rPr lang="it-IT" sz="5000" kern="1200" dirty="0" smtClean="0"/>
            <a:t>Manuali</a:t>
          </a:r>
          <a:endParaRPr lang="it-IT" sz="5000" kern="1200" dirty="0"/>
        </a:p>
      </dsp:txBody>
      <dsp:txXfrm>
        <a:off x="-503610" y="1645920"/>
        <a:ext cx="4064000" cy="772160"/>
      </dsp:txXfrm>
    </dsp:sp>
    <dsp:sp modelId="{3DD9C979-6344-4680-AB7E-21EFEB7255A6}">
      <dsp:nvSpPr>
        <dsp:cNvPr id="0" name=""/>
        <dsp:cNvSpPr/>
      </dsp:nvSpPr>
      <dsp:spPr>
        <a:xfrm>
          <a:off x="2421006" y="680719"/>
          <a:ext cx="2532684" cy="772160"/>
        </a:xfrm>
        <a:prstGeom prst="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it-IT" sz="3500" kern="1200" dirty="0" smtClean="0"/>
            <a:t>Testualità </a:t>
          </a:r>
          <a:endParaRPr lang="it-IT" sz="3500" kern="1200" dirty="0"/>
        </a:p>
      </dsp:txBody>
      <dsp:txXfrm>
        <a:off x="2421006" y="680719"/>
        <a:ext cx="2532684" cy="772160"/>
      </dsp:txXfrm>
    </dsp:sp>
    <dsp:sp modelId="{E7B859C2-11AC-450C-9E82-3FAAC00F48DD}">
      <dsp:nvSpPr>
        <dsp:cNvPr id="0" name=""/>
        <dsp:cNvSpPr/>
      </dsp:nvSpPr>
      <dsp:spPr>
        <a:xfrm>
          <a:off x="2421006" y="1645920"/>
          <a:ext cx="2532684" cy="772160"/>
        </a:xfrm>
        <a:prstGeom prst="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it-IT" sz="3500" kern="1200" dirty="0" smtClean="0"/>
            <a:t>Lessico</a:t>
          </a:r>
          <a:endParaRPr lang="it-IT" sz="3500" kern="1200" dirty="0"/>
        </a:p>
      </dsp:txBody>
      <dsp:txXfrm>
        <a:off x="2421006" y="1645920"/>
        <a:ext cx="2532684" cy="772160"/>
      </dsp:txXfrm>
    </dsp:sp>
    <dsp:sp modelId="{3250D764-281F-4136-AFF0-E786023FA188}">
      <dsp:nvSpPr>
        <dsp:cNvPr id="0" name=""/>
        <dsp:cNvSpPr/>
      </dsp:nvSpPr>
      <dsp:spPr>
        <a:xfrm>
          <a:off x="2421006" y="2611119"/>
          <a:ext cx="2532684" cy="772160"/>
        </a:xfrm>
        <a:prstGeom prst="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it-IT" sz="3500" kern="1200" dirty="0" smtClean="0"/>
            <a:t>Morfosintassi </a:t>
          </a:r>
          <a:endParaRPr lang="it-IT" sz="3500" kern="1200" dirty="0"/>
        </a:p>
      </dsp:txBody>
      <dsp:txXfrm>
        <a:off x="2421006" y="2611119"/>
        <a:ext cx="2532684" cy="772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C8931-0430-4964-89D5-D6F3EBF92B75}" type="datetimeFigureOut">
              <a:rPr lang="it-IT" smtClean="0"/>
              <a:pPr/>
              <a:t>10/10/2017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12ED94-2E64-446E-AF74-3F0010F6FF36}" type="slidenum">
              <a:rPr lang="it-IT" smtClean="0"/>
              <a:pPr/>
              <a:t>‹N›</a:t>
            </a:fld>
            <a:endParaRPr lang="it-IT"/>
          </a:p>
        </p:txBody>
      </p:sp>
    </p:spTree>
    <p:extLst>
      <p:ext uri="{BB962C8B-B14F-4D97-AF65-F5344CB8AC3E}">
        <p14:creationId xmlns:p14="http://schemas.microsoft.com/office/powerpoint/2010/main" val="2930067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457200" indent="-457200">
              <a:buFont typeface="+mj-lt"/>
              <a:buAutoNum type="arabicPeriod"/>
            </a:pPr>
            <a:r>
              <a:rPr lang="it-IT" dirty="0" smtClean="0"/>
              <a:t>Riguarda solo la L2?</a:t>
            </a:r>
          </a:p>
          <a:p>
            <a:pPr marL="457200" indent="-457200">
              <a:buFont typeface="+mj-lt"/>
              <a:buAutoNum type="arabicPeriod"/>
            </a:pPr>
            <a:r>
              <a:rPr lang="it-IT" dirty="0" smtClean="0"/>
              <a:t>E’ il linguaggio scolastico per antonomasia.</a:t>
            </a:r>
          </a:p>
          <a:p>
            <a:pPr marL="457200" indent="-457200">
              <a:buFont typeface="+mj-lt"/>
              <a:buAutoNum type="arabicPeriod"/>
            </a:pPr>
            <a:r>
              <a:rPr lang="it-IT" dirty="0" smtClean="0"/>
              <a:t>E’ un «problema» per tutte le discipline e per tutti i manuali: il </a:t>
            </a:r>
            <a:r>
              <a:rPr lang="it-IT" dirty="0" err="1" smtClean="0"/>
              <a:t>clil</a:t>
            </a:r>
            <a:endParaRPr lang="it-IT" dirty="0" smtClean="0"/>
          </a:p>
        </p:txBody>
      </p:sp>
      <p:sp>
        <p:nvSpPr>
          <p:cNvPr id="4" name="Segnaposto numero diapositiva 3"/>
          <p:cNvSpPr>
            <a:spLocks noGrp="1"/>
          </p:cNvSpPr>
          <p:nvPr>
            <p:ph type="sldNum" sz="quarter" idx="10"/>
          </p:nvPr>
        </p:nvSpPr>
        <p:spPr/>
        <p:txBody>
          <a:bodyPr/>
          <a:lstStyle/>
          <a:p>
            <a:fld id="{1512ED94-2E64-446E-AF74-3F0010F6FF36}" type="slidenum">
              <a:rPr lang="it-IT" smtClean="0"/>
              <a:pPr/>
              <a:t>1</a:t>
            </a:fld>
            <a:endParaRPr lang="it-IT"/>
          </a:p>
        </p:txBody>
      </p:sp>
    </p:spTree>
    <p:extLst>
      <p:ext uri="{BB962C8B-B14F-4D97-AF65-F5344CB8AC3E}">
        <p14:creationId xmlns:p14="http://schemas.microsoft.com/office/powerpoint/2010/main" val="144890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Anche qui ho preso un esempio da open geo, un libro di geografia, in</a:t>
            </a:r>
            <a:r>
              <a:rPr lang="it-IT" baseline="0" dirty="0" smtClean="0"/>
              <a:t> particolare la seconda </a:t>
            </a:r>
            <a:r>
              <a:rPr lang="it-IT" baseline="0" dirty="0" err="1" smtClean="0"/>
              <a:t>uda</a:t>
            </a:r>
            <a:r>
              <a:rPr lang="it-IT" baseline="0" dirty="0" smtClean="0"/>
              <a:t>. Qui ho segnato alcune specificità che possono corrispondere ad altrettante difficoltà. Intanto il titolo: aiuta perché anticipa l’argomento ma la parola pluviale non è semplice. Come venirne a capo? Immagine in questo caso. Poi , per rimanere nel campo del lessico, prendiamo le espressioni bacino fluviale e fitto fogliame. Due difficoltà aggiuntive risolvibili con una parafrasi. La parole cuore, qui con il significato di centro, in italiano è al centro di una serie di espressioni idiomatiche ed è usata con tantissimi significati connotativi. Inoltre principio attivo è un termine della scienza. Chiude il </a:t>
            </a:r>
            <a:r>
              <a:rPr lang="it-IT" baseline="0" dirty="0" err="1" smtClean="0"/>
              <a:t>paragrafetto</a:t>
            </a:r>
            <a:r>
              <a:rPr lang="it-IT" baseline="0" dirty="0" smtClean="0"/>
              <a:t> la serie in rosso di catene di iponimi e iperonimi. A livello di riferimenti, c’è una parte importante legata ai problemi del pianeta: questo aspetto è davvero presente nelle conoscenze pregresse di tutti i ragazzino. </a:t>
            </a:r>
          </a:p>
          <a:p>
            <a:r>
              <a:rPr lang="it-IT" dirty="0" smtClean="0"/>
              <a:t>a. concetti ostici per l’alta specificità culturale (anche se meno della storia, ad es.)</a:t>
            </a:r>
          </a:p>
          <a:p>
            <a:r>
              <a:rPr lang="it-IT" dirty="0" smtClean="0"/>
              <a:t>b. astrattezza di alcuni concetti (ad es. di geografia economica o politica)</a:t>
            </a:r>
            <a:br>
              <a:rPr lang="it-IT" dirty="0" smtClean="0"/>
            </a:br>
            <a:r>
              <a:rPr lang="it-IT" dirty="0" smtClean="0"/>
              <a:t>L’occidente è solo un concetto geografico</a:t>
            </a:r>
            <a:endParaRPr lang="it-IT" dirty="0"/>
          </a:p>
        </p:txBody>
      </p:sp>
      <p:sp>
        <p:nvSpPr>
          <p:cNvPr id="4" name="Segnaposto numero diapositiva 3"/>
          <p:cNvSpPr>
            <a:spLocks noGrp="1"/>
          </p:cNvSpPr>
          <p:nvPr>
            <p:ph type="sldNum" sz="quarter" idx="10"/>
          </p:nvPr>
        </p:nvSpPr>
        <p:spPr/>
        <p:txBody>
          <a:bodyPr/>
          <a:lstStyle/>
          <a:p>
            <a:fld id="{1512ED94-2E64-446E-AF74-3F0010F6FF36}" type="slidenum">
              <a:rPr lang="it-IT" smtClean="0"/>
              <a:pPr/>
              <a:t>29</a:t>
            </a:fld>
            <a:endParaRPr lang="it-IT"/>
          </a:p>
        </p:txBody>
      </p:sp>
    </p:spTree>
    <p:extLst>
      <p:ext uri="{BB962C8B-B14F-4D97-AF65-F5344CB8AC3E}">
        <p14:creationId xmlns:p14="http://schemas.microsoft.com/office/powerpoint/2010/main" val="3339592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Sul versante della testualità, non vedo molti</a:t>
            </a:r>
            <a:r>
              <a:rPr lang="it-IT" baseline="0" dirty="0" smtClean="0"/>
              <a:t> elementi di difficoltà anche se indubbiamente la lettura di grafici, glosse e  tabelle è una competenza molto precisa e specifica. </a:t>
            </a:r>
            <a:endParaRPr lang="it-IT" dirty="0"/>
          </a:p>
        </p:txBody>
      </p:sp>
      <p:sp>
        <p:nvSpPr>
          <p:cNvPr id="4" name="Segnaposto numero diapositiva 3"/>
          <p:cNvSpPr>
            <a:spLocks noGrp="1"/>
          </p:cNvSpPr>
          <p:nvPr>
            <p:ph type="sldNum" sz="quarter" idx="10"/>
          </p:nvPr>
        </p:nvSpPr>
        <p:spPr/>
        <p:txBody>
          <a:bodyPr/>
          <a:lstStyle/>
          <a:p>
            <a:fld id="{1512ED94-2E64-446E-AF74-3F0010F6FF36}" type="slidenum">
              <a:rPr lang="it-IT" smtClean="0"/>
              <a:pPr/>
              <a:t>30</a:t>
            </a:fld>
            <a:endParaRPr lang="it-IT"/>
          </a:p>
        </p:txBody>
      </p:sp>
    </p:spTree>
    <p:extLst>
      <p:ext uri="{BB962C8B-B14F-4D97-AF65-F5344CB8AC3E}">
        <p14:creationId xmlns:p14="http://schemas.microsoft.com/office/powerpoint/2010/main" val="2017198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Intanto</a:t>
            </a:r>
            <a:r>
              <a:rPr lang="it-IT" baseline="0" dirty="0" smtClean="0"/>
              <a:t> per le scienze e per la fisica vi segnalo una serie di guide della </a:t>
            </a:r>
            <a:r>
              <a:rPr lang="it-IT" baseline="0" dirty="0" err="1" smtClean="0"/>
              <a:t>loescher</a:t>
            </a:r>
            <a:r>
              <a:rPr lang="it-IT" baseline="0" dirty="0" smtClean="0"/>
              <a:t> davvero ben fatte a cura di Balboni, Luise e </a:t>
            </a:r>
            <a:r>
              <a:rPr lang="it-IT" baseline="0" dirty="0" err="1" smtClean="0"/>
              <a:t>Ballardin</a:t>
            </a:r>
            <a:endParaRPr lang="it-IT" dirty="0"/>
          </a:p>
        </p:txBody>
      </p:sp>
      <p:sp>
        <p:nvSpPr>
          <p:cNvPr id="4" name="Segnaposto numero diapositiva 3"/>
          <p:cNvSpPr>
            <a:spLocks noGrp="1"/>
          </p:cNvSpPr>
          <p:nvPr>
            <p:ph type="sldNum" sz="quarter" idx="10"/>
          </p:nvPr>
        </p:nvSpPr>
        <p:spPr/>
        <p:txBody>
          <a:bodyPr/>
          <a:lstStyle/>
          <a:p>
            <a:fld id="{1512ED94-2E64-446E-AF74-3F0010F6FF36}" type="slidenum">
              <a:rPr lang="it-IT" smtClean="0"/>
              <a:pPr/>
              <a:t>33</a:t>
            </a:fld>
            <a:endParaRPr lang="it-IT"/>
          </a:p>
        </p:txBody>
      </p:sp>
    </p:spTree>
    <p:extLst>
      <p:ext uri="{BB962C8B-B14F-4D97-AF65-F5344CB8AC3E}">
        <p14:creationId xmlns:p14="http://schemas.microsoft.com/office/powerpoint/2010/main" val="1040712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Intanto bisogna applicare il modello dell’</a:t>
            </a:r>
            <a:r>
              <a:rPr lang="it-IT" dirty="0" err="1" smtClean="0"/>
              <a:t>uda</a:t>
            </a:r>
            <a:r>
              <a:rPr lang="it-IT" dirty="0" smtClean="0"/>
              <a:t> però ricordandosi la ratio di fondo di questo</a:t>
            </a:r>
            <a:r>
              <a:rPr lang="it-IT" baseline="0" dirty="0" smtClean="0"/>
              <a:t> modello, che esce fuori da un’acquisizione della psicologia della Gestalt che ci dice che la nostra percezione del reale procede dal globale all’analitico, dal generale al particolare.  Vediamo come funziona nella lettura con testi </a:t>
            </a:r>
            <a:r>
              <a:rPr lang="it-IT" baseline="0" dirty="0" err="1" smtClean="0"/>
              <a:t>microlinguistici</a:t>
            </a:r>
            <a:endParaRPr lang="it-IT" dirty="0"/>
          </a:p>
        </p:txBody>
      </p:sp>
      <p:sp>
        <p:nvSpPr>
          <p:cNvPr id="4" name="Segnaposto numero diapositiva 3"/>
          <p:cNvSpPr>
            <a:spLocks noGrp="1"/>
          </p:cNvSpPr>
          <p:nvPr>
            <p:ph type="sldNum" sz="quarter" idx="10"/>
          </p:nvPr>
        </p:nvSpPr>
        <p:spPr/>
        <p:txBody>
          <a:bodyPr/>
          <a:lstStyle/>
          <a:p>
            <a:fld id="{1512ED94-2E64-446E-AF74-3F0010F6FF36}" type="slidenum">
              <a:rPr lang="it-IT" smtClean="0"/>
              <a:pPr/>
              <a:t>38</a:t>
            </a:fld>
            <a:endParaRPr lang="it-IT"/>
          </a:p>
        </p:txBody>
      </p:sp>
    </p:spTree>
    <p:extLst>
      <p:ext uri="{BB962C8B-B14F-4D97-AF65-F5344CB8AC3E}">
        <p14:creationId xmlns:p14="http://schemas.microsoft.com/office/powerpoint/2010/main" val="1179783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Dal punto di vista didattico, una verifica del  livello di leggibilità di un testo è fondamentale</a:t>
            </a:r>
            <a:r>
              <a:rPr lang="it-IT" baseline="0" dirty="0" smtClean="0"/>
              <a:t> ma è un valore relativo che si stabilisce sulla base di due parametri innanzitutto: </a:t>
            </a:r>
            <a:r>
              <a:rPr lang="it-IT" dirty="0" smtClean="0"/>
              <a:t> caratteristiche dell’utente e caratteristiche del testo: aspetti linguistici, testuali e funzionali. Negli</a:t>
            </a:r>
            <a:r>
              <a:rPr lang="it-IT" baseline="0" dirty="0" smtClean="0"/>
              <a:t> anni i vari gruppi di ricerca hanno elaborato delle vere e proprie formule per verificare gli indici di leggibilità. </a:t>
            </a:r>
            <a:endParaRPr lang="it-IT" dirty="0" smtClean="0"/>
          </a:p>
          <a:p>
            <a:endParaRPr lang="it-IT" dirty="0"/>
          </a:p>
        </p:txBody>
      </p:sp>
      <p:sp>
        <p:nvSpPr>
          <p:cNvPr id="4" name="Segnaposto numero diapositiva 3"/>
          <p:cNvSpPr>
            <a:spLocks noGrp="1"/>
          </p:cNvSpPr>
          <p:nvPr>
            <p:ph type="sldNum" sz="quarter" idx="10"/>
          </p:nvPr>
        </p:nvSpPr>
        <p:spPr/>
        <p:txBody>
          <a:bodyPr/>
          <a:lstStyle/>
          <a:p>
            <a:fld id="{1512ED94-2E64-446E-AF74-3F0010F6FF36}" type="slidenum">
              <a:rPr lang="it-IT" smtClean="0"/>
              <a:pPr/>
              <a:t>39</a:t>
            </a:fld>
            <a:endParaRPr lang="it-IT"/>
          </a:p>
        </p:txBody>
      </p:sp>
    </p:spTree>
    <p:extLst>
      <p:ext uri="{BB962C8B-B14F-4D97-AF65-F5344CB8AC3E}">
        <p14:creationId xmlns:p14="http://schemas.microsoft.com/office/powerpoint/2010/main" val="1796628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immagine diapositiva 1"/>
          <p:cNvSpPr>
            <a:spLocks noGrp="1" noRot="1" noChangeAspect="1" noTextEdit="1"/>
          </p:cNvSpPr>
          <p:nvPr>
            <p:ph type="sldImg"/>
          </p:nvPr>
        </p:nvSpPr>
        <p:spPr>
          <a:ln/>
        </p:spPr>
      </p:sp>
      <p:sp>
        <p:nvSpPr>
          <p:cNvPr id="52227" name="Segnaposto note 2"/>
          <p:cNvSpPr>
            <a:spLocks noGrp="1"/>
          </p:cNvSpPr>
          <p:nvPr>
            <p:ph type="body" idx="1"/>
          </p:nvPr>
        </p:nvSpPr>
        <p:spPr>
          <a:noFill/>
          <a:ln/>
        </p:spPr>
        <p:txBody>
          <a:bodyPr/>
          <a:lstStyle/>
          <a:p>
            <a:pPr eaLnBrk="1" hangingPunct="1"/>
            <a:endParaRPr lang="it-IT" smtClean="0"/>
          </a:p>
        </p:txBody>
      </p:sp>
      <p:sp>
        <p:nvSpPr>
          <p:cNvPr id="52228" name="Segnaposto numero diapositiva 3"/>
          <p:cNvSpPr>
            <a:spLocks noGrp="1"/>
          </p:cNvSpPr>
          <p:nvPr>
            <p:ph type="sldNum" sz="quarter" idx="5"/>
          </p:nvPr>
        </p:nvSpPr>
        <p:spPr>
          <a:noFill/>
        </p:spPr>
        <p:txBody>
          <a:bodyPr/>
          <a:lstStyle/>
          <a:p>
            <a:fld id="{8E549FB2-540E-4DFA-8BEC-1578208F9B29}" type="slidenum">
              <a:rPr lang="it-IT"/>
              <a:pPr/>
              <a:t>73</a:t>
            </a:fld>
            <a:endParaRPr lang="it-IT"/>
          </a:p>
        </p:txBody>
      </p:sp>
    </p:spTree>
    <p:extLst>
      <p:ext uri="{BB962C8B-B14F-4D97-AF65-F5344CB8AC3E}">
        <p14:creationId xmlns:p14="http://schemas.microsoft.com/office/powerpoint/2010/main" val="27035366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immagine diapositiva 1"/>
          <p:cNvSpPr>
            <a:spLocks noGrp="1" noRot="1" noChangeAspect="1" noTextEdit="1"/>
          </p:cNvSpPr>
          <p:nvPr>
            <p:ph type="sldImg"/>
          </p:nvPr>
        </p:nvSpPr>
        <p:spPr>
          <a:ln/>
        </p:spPr>
      </p:sp>
      <p:sp>
        <p:nvSpPr>
          <p:cNvPr id="53251" name="Segnaposto note 2"/>
          <p:cNvSpPr>
            <a:spLocks noGrp="1"/>
          </p:cNvSpPr>
          <p:nvPr>
            <p:ph type="body" idx="1"/>
          </p:nvPr>
        </p:nvSpPr>
        <p:spPr>
          <a:noFill/>
          <a:ln/>
        </p:spPr>
        <p:txBody>
          <a:bodyPr/>
          <a:lstStyle/>
          <a:p>
            <a:pPr eaLnBrk="1" hangingPunct="1"/>
            <a:endParaRPr lang="it-IT" smtClean="0"/>
          </a:p>
        </p:txBody>
      </p:sp>
      <p:sp>
        <p:nvSpPr>
          <p:cNvPr id="53252" name="Segnaposto numero diapositiva 3"/>
          <p:cNvSpPr>
            <a:spLocks noGrp="1"/>
          </p:cNvSpPr>
          <p:nvPr>
            <p:ph type="sldNum" sz="quarter" idx="5"/>
          </p:nvPr>
        </p:nvSpPr>
        <p:spPr>
          <a:noFill/>
        </p:spPr>
        <p:txBody>
          <a:bodyPr/>
          <a:lstStyle/>
          <a:p>
            <a:fld id="{504A3643-83AB-4C02-AAB4-68181BE5C43F}" type="slidenum">
              <a:rPr lang="it-IT"/>
              <a:pPr/>
              <a:t>74</a:t>
            </a:fld>
            <a:endParaRPr lang="it-IT"/>
          </a:p>
        </p:txBody>
      </p:sp>
    </p:spTree>
    <p:extLst>
      <p:ext uri="{BB962C8B-B14F-4D97-AF65-F5344CB8AC3E}">
        <p14:creationId xmlns:p14="http://schemas.microsoft.com/office/powerpoint/2010/main" val="616549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0" u="none" strike="noStrike" kern="1200" baseline="0" dirty="0" smtClean="0">
                <a:solidFill>
                  <a:schemeClr val="tx1"/>
                </a:solidFill>
                <a:latin typeface="+mn-lt"/>
                <a:ea typeface="+mn-ea"/>
                <a:cs typeface="+mn-cs"/>
              </a:rPr>
              <a:t>In questi venti minuti proveremo focalizzare la  attenzione sui </a:t>
            </a:r>
            <a:r>
              <a:rPr lang="it-IT" sz="1200" b="1" i="0" u="none" strike="noStrike" kern="1200" baseline="0" dirty="0" smtClean="0">
                <a:solidFill>
                  <a:schemeClr val="tx1"/>
                </a:solidFill>
                <a:latin typeface="+mn-lt"/>
                <a:ea typeface="+mn-ea"/>
                <a:cs typeface="+mn-cs"/>
              </a:rPr>
              <a:t>punti di più probabile difficoltà </a:t>
            </a:r>
            <a:r>
              <a:rPr lang="it-IT" sz="1200" b="0" i="0" u="none" strike="noStrike" kern="1200" baseline="0" dirty="0" smtClean="0">
                <a:solidFill>
                  <a:schemeClr val="tx1"/>
                </a:solidFill>
                <a:latin typeface="+mn-lt"/>
                <a:ea typeface="+mn-ea"/>
                <a:cs typeface="+mn-cs"/>
              </a:rPr>
              <a:t>di comprensione e produzione da parte degli alunni. Sono i punti che si deve cercare di </a:t>
            </a:r>
            <a:r>
              <a:rPr lang="it-IT" sz="1200" b="1" i="0" u="none" strike="noStrike" kern="1200" baseline="0" dirty="0" smtClean="0">
                <a:solidFill>
                  <a:schemeClr val="tx1"/>
                </a:solidFill>
                <a:latin typeface="+mn-lt"/>
                <a:ea typeface="+mn-ea"/>
                <a:cs typeface="+mn-cs"/>
              </a:rPr>
              <a:t>semplificare </a:t>
            </a:r>
            <a:r>
              <a:rPr lang="it-IT" sz="1200" b="0" i="0" u="none" strike="noStrike" kern="1200" baseline="0" dirty="0" smtClean="0">
                <a:solidFill>
                  <a:schemeClr val="tx1"/>
                </a:solidFill>
                <a:latin typeface="+mn-lt"/>
                <a:ea typeface="+mn-ea"/>
                <a:cs typeface="+mn-cs"/>
              </a:rPr>
              <a:t>e </a:t>
            </a:r>
            <a:r>
              <a:rPr lang="it-IT" sz="1200" b="1" i="0" u="none" strike="noStrike" kern="1200" baseline="0" dirty="0" smtClean="0">
                <a:solidFill>
                  <a:schemeClr val="tx1"/>
                </a:solidFill>
                <a:latin typeface="+mn-lt"/>
                <a:ea typeface="+mn-ea"/>
                <a:cs typeface="+mn-cs"/>
              </a:rPr>
              <a:t>facilitare </a:t>
            </a:r>
            <a:r>
              <a:rPr lang="it-IT" sz="1200" b="0" i="0" u="none" strike="noStrike" kern="1200" baseline="0" dirty="0" smtClean="0">
                <a:solidFill>
                  <a:schemeClr val="tx1"/>
                </a:solidFill>
                <a:latin typeface="+mn-lt"/>
                <a:ea typeface="+mn-ea"/>
                <a:cs typeface="+mn-cs"/>
              </a:rPr>
              <a:t>nell’attività di didattica (sia per le competenze scritte sia orali) tanto nella L1 quanto nella L2.  D’altro canto, proprio questi punti caratterizzano la </a:t>
            </a:r>
            <a:r>
              <a:rPr lang="it-IT" sz="1200" b="1" i="0" u="none" strike="noStrike" kern="1200" baseline="0" dirty="0" smtClean="0">
                <a:solidFill>
                  <a:schemeClr val="tx1"/>
                </a:solidFill>
                <a:latin typeface="+mn-lt"/>
                <a:ea typeface="+mn-ea"/>
                <a:cs typeface="+mn-cs"/>
              </a:rPr>
              <a:t>ricchezza della lingua dello studio</a:t>
            </a:r>
            <a:r>
              <a:rPr lang="it-IT" sz="1200" b="0" i="0" u="none" strike="noStrike" kern="1200" baseline="0" dirty="0" smtClean="0">
                <a:solidFill>
                  <a:schemeClr val="tx1"/>
                </a:solidFill>
                <a:latin typeface="+mn-lt"/>
                <a:ea typeface="+mn-ea"/>
                <a:cs typeface="+mn-cs"/>
              </a:rPr>
              <a:t>, che gli alunni devono gradualmente imparare a comprendere e poi padroneggiare sempre più autonomamente. Dal punto di vista dell’insegnante, sono i punti da considerare per strutturare percorsi mirati per </a:t>
            </a:r>
            <a:r>
              <a:rPr lang="it-IT" sz="1200" b="1" i="0" u="none" strike="noStrike" kern="1200" baseline="0" dirty="0" smtClean="0">
                <a:solidFill>
                  <a:schemeClr val="tx1"/>
                </a:solidFill>
                <a:latin typeface="+mn-lt"/>
                <a:ea typeface="+mn-ea"/>
                <a:cs typeface="+mn-cs"/>
              </a:rPr>
              <a:t>potenziare </a:t>
            </a:r>
            <a:r>
              <a:rPr lang="it-IT" sz="1200" b="0" i="0" u="none" strike="noStrike" kern="1200" baseline="0" dirty="0" smtClean="0">
                <a:solidFill>
                  <a:schemeClr val="tx1"/>
                </a:solidFill>
                <a:latin typeface="+mn-lt"/>
                <a:ea typeface="+mn-ea"/>
                <a:cs typeface="+mn-cs"/>
              </a:rPr>
              <a:t>le competenze CALP degli studenti.</a:t>
            </a:r>
          </a:p>
          <a:p>
            <a:r>
              <a:rPr lang="it-IT" sz="1200" dirty="0" smtClean="0"/>
              <a:t>BICS (Basic </a:t>
            </a:r>
            <a:r>
              <a:rPr lang="it-IT" sz="1200" dirty="0" err="1" smtClean="0"/>
              <a:t>Interpersonal</a:t>
            </a:r>
            <a:r>
              <a:rPr lang="it-IT" sz="1200" dirty="0" smtClean="0"/>
              <a:t> </a:t>
            </a:r>
            <a:r>
              <a:rPr lang="it-IT" sz="1200" dirty="0" err="1" smtClean="0"/>
              <a:t>Communication</a:t>
            </a:r>
            <a:r>
              <a:rPr lang="it-IT" sz="1200" dirty="0" smtClean="0"/>
              <a:t> </a:t>
            </a:r>
            <a:r>
              <a:rPr lang="it-IT" sz="1200" dirty="0" err="1" smtClean="0"/>
              <a:t>Skills</a:t>
            </a:r>
            <a:r>
              <a:rPr lang="it-IT" sz="1200" dirty="0" smtClean="0"/>
              <a:t>) sono  l'insieme delle competenze legate alla lingua della comunicazione e CALP (Cognitive </a:t>
            </a:r>
            <a:r>
              <a:rPr lang="it-IT" sz="1200" dirty="0" err="1" smtClean="0"/>
              <a:t>Academic</a:t>
            </a:r>
            <a:r>
              <a:rPr lang="it-IT" sz="1200" dirty="0" smtClean="0"/>
              <a:t> Language </a:t>
            </a:r>
            <a:r>
              <a:rPr lang="it-IT" sz="1200" dirty="0" err="1" smtClean="0"/>
              <a:t>Profiency</a:t>
            </a:r>
            <a:r>
              <a:rPr lang="it-IT" sz="1200" dirty="0" smtClean="0"/>
              <a:t>) le competenze più evolute legate alla lingua dello studio delle varie discipline.</a:t>
            </a:r>
          </a:p>
          <a:p>
            <a:r>
              <a:rPr lang="it-IT" sz="1200" dirty="0" smtClean="0"/>
              <a:t>Nel BICS troviamo così il saluto, una domanda semplice, dare un nome ad oggetti di uso quotidiano, mentre nel CALP possiamo avere la capacità di fare domande complesse, di descrivere un oggetto o un'azione, di fare un riassunto o raccontare un evento suddividendolo in maniera sequenziale e così via. Proprio a livello di </a:t>
            </a:r>
            <a:r>
              <a:rPr lang="it-IT" sz="1200" dirty="0" err="1" smtClean="0"/>
              <a:t>Calp</a:t>
            </a:r>
            <a:r>
              <a:rPr lang="it-IT" sz="1200" dirty="0" smtClean="0"/>
              <a:t>, ivi includendo le </a:t>
            </a:r>
            <a:r>
              <a:rPr lang="it-IT" sz="1200" dirty="0" err="1" smtClean="0"/>
              <a:t>microlingue</a:t>
            </a:r>
            <a:r>
              <a:rPr lang="it-IT" sz="1200" dirty="0" smtClean="0"/>
              <a:t>, che la ricerca glottodidattica sulla L2 va ad incontrarsi con quella sulla L1</a:t>
            </a:r>
          </a:p>
          <a:p>
            <a:endParaRPr lang="it-IT" dirty="0"/>
          </a:p>
        </p:txBody>
      </p:sp>
      <p:sp>
        <p:nvSpPr>
          <p:cNvPr id="4" name="Segnaposto numero diapositiva 3"/>
          <p:cNvSpPr>
            <a:spLocks noGrp="1"/>
          </p:cNvSpPr>
          <p:nvPr>
            <p:ph type="sldNum" sz="quarter" idx="10"/>
          </p:nvPr>
        </p:nvSpPr>
        <p:spPr/>
        <p:txBody>
          <a:bodyPr/>
          <a:lstStyle/>
          <a:p>
            <a:fld id="{1512ED94-2E64-446E-AF74-3F0010F6FF36}" type="slidenum">
              <a:rPr lang="it-IT" smtClean="0"/>
              <a:pPr/>
              <a:t>2</a:t>
            </a:fld>
            <a:endParaRPr lang="it-IT"/>
          </a:p>
        </p:txBody>
      </p:sp>
    </p:spTree>
    <p:extLst>
      <p:ext uri="{BB962C8B-B14F-4D97-AF65-F5344CB8AC3E}">
        <p14:creationId xmlns:p14="http://schemas.microsoft.com/office/powerpoint/2010/main" val="2807169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10000"/>
          </a:bodyPr>
          <a:lstStyle/>
          <a:p>
            <a:r>
              <a:rPr lang="it-IT" dirty="0" smtClean="0"/>
              <a:t>Incominciamo da un paragone</a:t>
            </a:r>
            <a:r>
              <a:rPr lang="it-IT" baseline="0" dirty="0" smtClean="0"/>
              <a:t> tra un testo gergale e una </a:t>
            </a:r>
            <a:r>
              <a:rPr lang="it-IT" baseline="0" dirty="0" err="1" smtClean="0"/>
              <a:t>migrolinguistico</a:t>
            </a:r>
            <a:r>
              <a:rPr lang="it-IT" baseline="0" dirty="0" smtClean="0"/>
              <a:t>. </a:t>
            </a:r>
            <a:r>
              <a:rPr lang="it-IT" dirty="0" smtClean="0"/>
              <a:t>Il testo di </a:t>
            </a:r>
            <a:r>
              <a:rPr lang="it-IT" dirty="0" err="1" smtClean="0"/>
              <a:t>microlingua</a:t>
            </a:r>
            <a:r>
              <a:rPr lang="it-IT" dirty="0" smtClean="0"/>
              <a:t> è una articolo di glottodidattica:</a:t>
            </a:r>
            <a:r>
              <a:rPr lang="it-IT" baseline="0" dirty="0" smtClean="0"/>
              <a:t> non a casa scelto nel campo di quella che è la scienza molle per eccellenza: la struttura è paratattica, la sintassi è piana e vengono chiaramente dichiarati scopi e obiettivi. Direi che è abbastanza comprensibile.</a:t>
            </a:r>
            <a:endParaRPr lang="it-IT" dirty="0" smtClean="0"/>
          </a:p>
          <a:p>
            <a:r>
              <a:rPr lang="it-IT" dirty="0" smtClean="0"/>
              <a:t>Adattato da  http://studiolabo.it/blog</a:t>
            </a:r>
            <a:r>
              <a:rPr lang="it-IT" baseline="0" dirty="0" smtClean="0"/>
              <a:t> del 3/1/ 2012</a:t>
            </a:r>
          </a:p>
          <a:p>
            <a:r>
              <a:rPr lang="it-IT" sz="2400" b="1" dirty="0" smtClean="0"/>
              <a:t>I </a:t>
            </a:r>
            <a:r>
              <a:rPr lang="it-IT" sz="2400" b="1" i="1" dirty="0" smtClean="0"/>
              <a:t>gerganti </a:t>
            </a:r>
            <a:r>
              <a:rPr lang="it-IT" sz="2400" b="1" dirty="0" smtClean="0"/>
              <a:t>impiegano il gergo principalmente per tre motivi:</a:t>
            </a:r>
          </a:p>
          <a:p>
            <a:pPr marL="914400" lvl="1" indent="-514350">
              <a:buFont typeface="+mj-lt"/>
              <a:buAutoNum type="arabicPeriod"/>
            </a:pPr>
            <a:r>
              <a:rPr lang="it-IT" sz="2400" b="1" dirty="0" smtClean="0"/>
              <a:t> distinguersi dagli altri;</a:t>
            </a:r>
          </a:p>
          <a:p>
            <a:pPr marL="914400" lvl="1" indent="-514350">
              <a:buFont typeface="+mj-lt"/>
              <a:buAutoNum type="arabicPeriod"/>
            </a:pPr>
            <a:r>
              <a:rPr lang="it-IT" sz="2400" b="1" dirty="0" smtClean="0"/>
              <a:t> favorire e accrescere la coesione interna e il senso di appartenenza al gruppo di pari e conseguentemente</a:t>
            </a:r>
          </a:p>
          <a:p>
            <a:pPr marL="914400" lvl="1" indent="-514350">
              <a:buFont typeface="+mj-lt"/>
              <a:buAutoNum type="arabicPeriod"/>
            </a:pPr>
            <a:r>
              <a:rPr lang="it-IT" sz="2400" b="1" dirty="0" smtClean="0"/>
              <a:t>escludere gli altri dalla comunicazione mediante la non comprensione. </a:t>
            </a:r>
            <a:r>
              <a:rPr lang="it-IT" sz="2400" b="1" dirty="0" err="1" smtClean="0"/>
              <a:t>Ammaskante</a:t>
            </a:r>
            <a:r>
              <a:rPr lang="it-IT" sz="2400" b="1" dirty="0" smtClean="0"/>
              <a:t> dei </a:t>
            </a:r>
            <a:r>
              <a:rPr lang="it-IT" sz="2400" b="1" dirty="0" err="1" smtClean="0"/>
              <a:t>quadarari</a:t>
            </a:r>
            <a:r>
              <a:rPr lang="it-IT" sz="2400" b="1" dirty="0" smtClean="0"/>
              <a:t> cosentini</a:t>
            </a:r>
          </a:p>
          <a:p>
            <a:endParaRPr lang="it-IT" dirty="0"/>
          </a:p>
        </p:txBody>
      </p:sp>
      <p:sp>
        <p:nvSpPr>
          <p:cNvPr id="4" name="Segnaposto numero diapositiva 3"/>
          <p:cNvSpPr>
            <a:spLocks noGrp="1"/>
          </p:cNvSpPr>
          <p:nvPr>
            <p:ph type="sldNum" sz="quarter" idx="10"/>
          </p:nvPr>
        </p:nvSpPr>
        <p:spPr/>
        <p:txBody>
          <a:bodyPr/>
          <a:lstStyle/>
          <a:p>
            <a:fld id="{1512ED94-2E64-446E-AF74-3F0010F6FF36}" type="slidenum">
              <a:rPr lang="it-IT" smtClean="0"/>
              <a:pPr/>
              <a:t>5</a:t>
            </a:fld>
            <a:endParaRPr lang="it-IT"/>
          </a:p>
        </p:txBody>
      </p:sp>
    </p:spTree>
    <p:extLst>
      <p:ext uri="{BB962C8B-B14F-4D97-AF65-F5344CB8AC3E}">
        <p14:creationId xmlns:p14="http://schemas.microsoft.com/office/powerpoint/2010/main" val="381647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b="1" dirty="0" smtClean="0"/>
              <a:t>La caratteristica principale del gergo è quella di essere criptico, non accessibile, quindi, ai non iniziati o appartenenti a quel determinato gruppo di pari marginale rispetto alla società.</a:t>
            </a:r>
          </a:p>
          <a:p>
            <a:endParaRPr lang="it-IT" dirty="0"/>
          </a:p>
        </p:txBody>
      </p:sp>
      <p:sp>
        <p:nvSpPr>
          <p:cNvPr id="4" name="Segnaposto numero diapositiva 3"/>
          <p:cNvSpPr>
            <a:spLocks noGrp="1"/>
          </p:cNvSpPr>
          <p:nvPr>
            <p:ph type="sldNum" sz="quarter" idx="10"/>
          </p:nvPr>
        </p:nvSpPr>
        <p:spPr/>
        <p:txBody>
          <a:bodyPr/>
          <a:lstStyle/>
          <a:p>
            <a:fld id="{1512ED94-2E64-446E-AF74-3F0010F6FF36}" type="slidenum">
              <a:rPr lang="it-IT" smtClean="0"/>
              <a:pPr/>
              <a:t>6</a:t>
            </a:fld>
            <a:endParaRPr lang="it-IT"/>
          </a:p>
        </p:txBody>
      </p:sp>
    </p:spTree>
    <p:extLst>
      <p:ext uri="{BB962C8B-B14F-4D97-AF65-F5344CB8AC3E}">
        <p14:creationId xmlns:p14="http://schemas.microsoft.com/office/powerpoint/2010/main" val="3104280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Il destinatario</a:t>
            </a:r>
            <a:r>
              <a:rPr lang="it-IT" baseline="0" dirty="0" smtClean="0"/>
              <a:t> della lingua per lo studio </a:t>
            </a:r>
            <a:r>
              <a:rPr lang="it-IT" dirty="0" smtClean="0"/>
              <a:t>non e uno studioso, un esperto, molte volte non sceglie neppure quei testi liberamente e in base ai suoi interessi:</a:t>
            </a:r>
            <a:r>
              <a:rPr lang="it-IT" baseline="0" dirty="0" smtClean="0"/>
              <a:t> ecco perché alla fine daremo uno sguardo alla didattica. </a:t>
            </a:r>
            <a:endParaRPr lang="it-IT" dirty="0" smtClean="0"/>
          </a:p>
          <a:p>
            <a:endParaRPr lang="it-IT" dirty="0"/>
          </a:p>
        </p:txBody>
      </p:sp>
      <p:sp>
        <p:nvSpPr>
          <p:cNvPr id="4" name="Segnaposto numero diapositiva 3"/>
          <p:cNvSpPr>
            <a:spLocks noGrp="1"/>
          </p:cNvSpPr>
          <p:nvPr>
            <p:ph type="sldNum" sz="quarter" idx="10"/>
          </p:nvPr>
        </p:nvSpPr>
        <p:spPr/>
        <p:txBody>
          <a:bodyPr/>
          <a:lstStyle/>
          <a:p>
            <a:fld id="{1512ED94-2E64-446E-AF74-3F0010F6FF36}" type="slidenum">
              <a:rPr lang="it-IT" smtClean="0"/>
              <a:pPr/>
              <a:t>7</a:t>
            </a:fld>
            <a:endParaRPr lang="it-IT"/>
          </a:p>
        </p:txBody>
      </p:sp>
    </p:spTree>
    <p:extLst>
      <p:ext uri="{BB962C8B-B14F-4D97-AF65-F5344CB8AC3E}">
        <p14:creationId xmlns:p14="http://schemas.microsoft.com/office/powerpoint/2010/main" val="3660432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indent="0">
              <a:buFont typeface="Monotype Sorts" pitchFamily="2" charset="2"/>
              <a:buNone/>
              <a:defRPr/>
            </a:pPr>
            <a:r>
              <a:rPr lang="it-IT" sz="1200" dirty="0" smtClean="0"/>
              <a:t>La </a:t>
            </a:r>
            <a:r>
              <a:rPr lang="it-IT" sz="1200" b="1" dirty="0" smtClean="0"/>
              <a:t>variazione orizzontale</a:t>
            </a:r>
            <a:r>
              <a:rPr lang="it-IT" sz="1200" dirty="0" smtClean="0"/>
              <a:t> interagisce con la </a:t>
            </a:r>
            <a:r>
              <a:rPr lang="it-IT" sz="1200" b="1" dirty="0" smtClean="0"/>
              <a:t>variazione diacronica</a:t>
            </a:r>
            <a:r>
              <a:rPr lang="it-IT" sz="1200" dirty="0" smtClean="0"/>
              <a:t>: al variare dei contenuti di una disciplina o di una scienza corrisponde una variazione nelle modalità di rappresentazione e comunicazione:</a:t>
            </a:r>
            <a:r>
              <a:rPr lang="it-IT" sz="1200" baseline="0" dirty="0" smtClean="0"/>
              <a:t> </a:t>
            </a:r>
            <a:r>
              <a:rPr lang="it-IT" sz="1200" dirty="0" smtClean="0"/>
              <a:t>XX secolo: </a:t>
            </a:r>
            <a:r>
              <a:rPr lang="it-IT" sz="1200" b="1" dirty="0" smtClean="0"/>
              <a:t>estrema specializzazione e frammentazione del sapere</a:t>
            </a:r>
            <a:r>
              <a:rPr lang="it-IT" sz="1200" dirty="0" smtClean="0"/>
              <a:t> -&gt; moltiplicazione di terminologie e linguaggi specialistici anche tra specialisti dello stesso settore (es. medicina). </a:t>
            </a:r>
          </a:p>
          <a:p>
            <a:pPr marL="0" indent="0">
              <a:buFont typeface="Monotype Sorts" pitchFamily="2" charset="2"/>
              <a:buNone/>
              <a:defRPr/>
            </a:pPr>
            <a:r>
              <a:rPr lang="it-IT" sz="1200" dirty="0" smtClean="0"/>
              <a:t>La </a:t>
            </a:r>
            <a:r>
              <a:rPr lang="it-IT" sz="1200" b="1" dirty="0" smtClean="0"/>
              <a:t>variazione verticale</a:t>
            </a:r>
            <a:r>
              <a:rPr lang="it-IT" sz="1200" dirty="0" smtClean="0"/>
              <a:t> -&gt; </a:t>
            </a:r>
            <a:r>
              <a:rPr lang="it-IT" sz="1200" b="1" dirty="0" smtClean="0"/>
              <a:t>variazione diafasica</a:t>
            </a:r>
            <a:r>
              <a:rPr lang="it-IT" sz="1200" dirty="0" smtClean="0"/>
              <a:t> (legata al contesto della comunicazione, all’uso e alle funzioni del messaggio</a:t>
            </a:r>
          </a:p>
        </p:txBody>
      </p:sp>
      <p:sp>
        <p:nvSpPr>
          <p:cNvPr id="4" name="Segnaposto numero diapositiva 3"/>
          <p:cNvSpPr>
            <a:spLocks noGrp="1"/>
          </p:cNvSpPr>
          <p:nvPr>
            <p:ph type="sldNum" sz="quarter" idx="10"/>
          </p:nvPr>
        </p:nvSpPr>
        <p:spPr/>
        <p:txBody>
          <a:bodyPr/>
          <a:lstStyle/>
          <a:p>
            <a:fld id="{1512ED94-2E64-446E-AF74-3F0010F6FF36}" type="slidenum">
              <a:rPr lang="it-IT" smtClean="0"/>
              <a:pPr/>
              <a:t>11</a:t>
            </a:fld>
            <a:endParaRPr lang="it-IT"/>
          </a:p>
        </p:txBody>
      </p:sp>
    </p:spTree>
    <p:extLst>
      <p:ext uri="{BB962C8B-B14F-4D97-AF65-F5344CB8AC3E}">
        <p14:creationId xmlns:p14="http://schemas.microsoft.com/office/powerpoint/2010/main" val="1010656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1"/>
            <a:r>
              <a:rPr lang="it-IT" dirty="0" smtClean="0"/>
              <a:t>Nell’ambito delle </a:t>
            </a:r>
            <a:r>
              <a:rPr lang="it-IT" dirty="0" err="1" smtClean="0"/>
              <a:t>microlingue</a:t>
            </a:r>
            <a:r>
              <a:rPr lang="it-IT" dirty="0" smtClean="0"/>
              <a:t>, uno degli aspetti che colpisce di più anche il non iniziato, è sicuramente l’uso di un lessico molto preciso e specifico (</a:t>
            </a:r>
            <a:r>
              <a:rPr lang="it-IT" i="1" dirty="0" smtClean="0"/>
              <a:t>dimensione lessicale). Accade, </a:t>
            </a:r>
            <a:r>
              <a:rPr lang="it-IT" dirty="0" smtClean="0"/>
              <a:t>infatti, che la </a:t>
            </a:r>
            <a:r>
              <a:rPr lang="it-IT" i="1" dirty="0" smtClean="0"/>
              <a:t>parola, intesa come unità minima del lessico </a:t>
            </a:r>
            <a:r>
              <a:rPr lang="it-IT" dirty="0" smtClean="0"/>
              <a:t>della lingua comune, si trasformi o sia sostituita, nel passaggio alla </a:t>
            </a:r>
            <a:r>
              <a:rPr lang="it-IT" dirty="0" err="1" smtClean="0"/>
              <a:t>microlingua</a:t>
            </a:r>
            <a:r>
              <a:rPr lang="it-IT" dirty="0" smtClean="0"/>
              <a:t>, dal </a:t>
            </a:r>
            <a:r>
              <a:rPr lang="it-IT" i="1" dirty="0" smtClean="0"/>
              <a:t>termine, cioè un’unità </a:t>
            </a:r>
            <a:r>
              <a:rPr lang="it-IT" dirty="0" smtClean="0"/>
              <a:t>lessicale puramente </a:t>
            </a:r>
            <a:r>
              <a:rPr lang="it-IT" b="1" dirty="0" smtClean="0"/>
              <a:t>denotativa,</a:t>
            </a:r>
            <a:r>
              <a:rPr lang="it-IT" dirty="0" smtClean="0"/>
              <a:t> priva di connotazioni culturali e individuali. Il</a:t>
            </a:r>
            <a:r>
              <a:rPr lang="it-IT" baseline="0" dirty="0" smtClean="0"/>
              <a:t> termine è</a:t>
            </a:r>
            <a:r>
              <a:rPr lang="it-IT" dirty="0" smtClean="0"/>
              <a:t> tendenzialmente non ambiguo, cioè </a:t>
            </a:r>
            <a:r>
              <a:rPr lang="it-IT" dirty="0" err="1" smtClean="0"/>
              <a:t>monoreferenziale</a:t>
            </a:r>
            <a:r>
              <a:rPr lang="it-IT" dirty="0" smtClean="0"/>
              <a:t>; • prevalentemente stabile, vale a dire che la variazione diacronica nella </a:t>
            </a:r>
            <a:r>
              <a:rPr lang="it-IT" dirty="0" err="1" smtClean="0"/>
              <a:t>microlingua</a:t>
            </a:r>
            <a:r>
              <a:rPr lang="it-IT" dirty="0" smtClean="0"/>
              <a:t> è tendente o uguale a zero (con l’eccezione dell’introduzione o la creazione di nuovi termini dovute agli sviluppi tecnologici, scientifici, ecc.); Spesso di derivazione greca o latina, per cui sono termini chiari agli specialisti ma oscuri ai non specialisti</a:t>
            </a:r>
            <a:r>
              <a:rPr lang="it-IT" baseline="0" dirty="0" smtClean="0"/>
              <a:t> «</a:t>
            </a:r>
            <a:r>
              <a:rPr lang="it-IT" dirty="0" smtClean="0"/>
              <a:t>proscenio». </a:t>
            </a:r>
          </a:p>
          <a:p>
            <a:pPr>
              <a:buNone/>
            </a:pPr>
            <a:endParaRPr lang="it-IT"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smtClean="0"/>
          </a:p>
          <a:p>
            <a:endParaRPr lang="it-IT" dirty="0"/>
          </a:p>
        </p:txBody>
      </p:sp>
      <p:sp>
        <p:nvSpPr>
          <p:cNvPr id="4" name="Segnaposto numero diapositiva 3"/>
          <p:cNvSpPr>
            <a:spLocks noGrp="1"/>
          </p:cNvSpPr>
          <p:nvPr>
            <p:ph type="sldNum" sz="quarter" idx="10"/>
          </p:nvPr>
        </p:nvSpPr>
        <p:spPr/>
        <p:txBody>
          <a:bodyPr/>
          <a:lstStyle/>
          <a:p>
            <a:fld id="{1512ED94-2E64-446E-AF74-3F0010F6FF36}" type="slidenum">
              <a:rPr lang="it-IT" smtClean="0"/>
              <a:pPr/>
              <a:t>12</a:t>
            </a:fld>
            <a:endParaRPr lang="it-IT"/>
          </a:p>
        </p:txBody>
      </p:sp>
    </p:spTree>
    <p:extLst>
      <p:ext uri="{BB962C8B-B14F-4D97-AF65-F5344CB8AC3E}">
        <p14:creationId xmlns:p14="http://schemas.microsoft.com/office/powerpoint/2010/main" val="3681183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Storia geografia e scienze</a:t>
            </a:r>
          </a:p>
          <a:p>
            <a:endParaRPr lang="it-IT" dirty="0"/>
          </a:p>
        </p:txBody>
      </p:sp>
      <p:sp>
        <p:nvSpPr>
          <p:cNvPr id="4" name="Segnaposto numero diapositiva 3"/>
          <p:cNvSpPr>
            <a:spLocks noGrp="1"/>
          </p:cNvSpPr>
          <p:nvPr>
            <p:ph type="sldNum" sz="quarter" idx="10"/>
          </p:nvPr>
        </p:nvSpPr>
        <p:spPr/>
        <p:txBody>
          <a:bodyPr/>
          <a:lstStyle/>
          <a:p>
            <a:fld id="{1512ED94-2E64-446E-AF74-3F0010F6FF36}" type="slidenum">
              <a:rPr lang="it-IT" smtClean="0"/>
              <a:pPr/>
              <a:t>21</a:t>
            </a:fld>
            <a:endParaRPr lang="it-IT"/>
          </a:p>
        </p:txBody>
      </p:sp>
    </p:spTree>
    <p:extLst>
      <p:ext uri="{BB962C8B-B14F-4D97-AF65-F5344CB8AC3E}">
        <p14:creationId xmlns:p14="http://schemas.microsoft.com/office/powerpoint/2010/main" val="3286817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Ho</a:t>
            </a:r>
            <a:r>
              <a:rPr lang="it-IT" baseline="0" dirty="0" smtClean="0"/>
              <a:t> colorato solo qualche catena anaforica, sottolineato il vari modi le difficoltà lessicali e/ o culturali della prima pagina della prima unità del libro Tanti tempi una storia. </a:t>
            </a:r>
            <a:endParaRPr lang="it-IT" dirty="0"/>
          </a:p>
        </p:txBody>
      </p:sp>
      <p:sp>
        <p:nvSpPr>
          <p:cNvPr id="4" name="Segnaposto numero diapositiva 3"/>
          <p:cNvSpPr>
            <a:spLocks noGrp="1"/>
          </p:cNvSpPr>
          <p:nvPr>
            <p:ph type="sldNum" sz="quarter" idx="10"/>
          </p:nvPr>
        </p:nvSpPr>
        <p:spPr/>
        <p:txBody>
          <a:bodyPr/>
          <a:lstStyle/>
          <a:p>
            <a:fld id="{F63E3E11-8319-4CEC-96A2-F518F9EA6219}" type="slidenum">
              <a:rPr lang="it-IT" smtClean="0"/>
              <a:t>23</a:t>
            </a:fld>
            <a:endParaRPr lang="it-IT"/>
          </a:p>
        </p:txBody>
      </p:sp>
    </p:spTree>
    <p:extLst>
      <p:ext uri="{BB962C8B-B14F-4D97-AF65-F5344CB8AC3E}">
        <p14:creationId xmlns:p14="http://schemas.microsoft.com/office/powerpoint/2010/main" val="2784115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4F7DC1F-3036-41C3-84F2-ADA4DA4EC866}" type="datetimeFigureOut">
              <a:rPr lang="it-IT" smtClean="0"/>
              <a:pPr/>
              <a:t>10/10/2017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1F09B83-0909-487F-A4D8-4AB9DD4B9B0B}" type="slidenum">
              <a:rPr lang="it-IT" smtClean="0"/>
              <a:pPr/>
              <a:t>‹N›</a:t>
            </a:fld>
            <a:endParaRPr lang="it-I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87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4F7DC1F-3036-41C3-84F2-ADA4DA4EC866}" type="datetimeFigureOut">
              <a:rPr lang="it-IT" smtClean="0"/>
              <a:pPr/>
              <a:t>10/10/2017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1F09B83-0909-487F-A4D8-4AB9DD4B9B0B}" type="slidenum">
              <a:rPr lang="it-IT" smtClean="0"/>
              <a:pPr/>
              <a:t>‹N›</a:t>
            </a:fld>
            <a:endParaRPr lang="it-IT"/>
          </a:p>
        </p:txBody>
      </p:sp>
    </p:spTree>
    <p:extLst>
      <p:ext uri="{BB962C8B-B14F-4D97-AF65-F5344CB8AC3E}">
        <p14:creationId xmlns:p14="http://schemas.microsoft.com/office/powerpoint/2010/main" val="2782402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4F7DC1F-3036-41C3-84F2-ADA4DA4EC866}" type="datetimeFigureOut">
              <a:rPr lang="it-IT" smtClean="0"/>
              <a:pPr/>
              <a:t>10/10/2017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1F09B83-0909-487F-A4D8-4AB9DD4B9B0B}" type="slidenum">
              <a:rPr lang="it-IT" smtClean="0"/>
              <a:pPr/>
              <a:t>‹N›</a:t>
            </a:fld>
            <a:endParaRPr lang="it-IT"/>
          </a:p>
        </p:txBody>
      </p:sp>
    </p:spTree>
    <p:extLst>
      <p:ext uri="{BB962C8B-B14F-4D97-AF65-F5344CB8AC3E}">
        <p14:creationId xmlns:p14="http://schemas.microsoft.com/office/powerpoint/2010/main" val="4090092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4F7DC1F-3036-41C3-84F2-ADA4DA4EC866}" type="datetimeFigureOut">
              <a:rPr lang="it-IT" smtClean="0"/>
              <a:pPr/>
              <a:t>10/10/2017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1F09B83-0909-487F-A4D8-4AB9DD4B9B0B}" type="slidenum">
              <a:rPr lang="it-IT" smtClean="0"/>
              <a:pPr/>
              <a:t>‹N›</a:t>
            </a:fld>
            <a:endParaRPr lang="it-IT"/>
          </a:p>
        </p:txBody>
      </p:sp>
    </p:spTree>
    <p:extLst>
      <p:ext uri="{BB962C8B-B14F-4D97-AF65-F5344CB8AC3E}">
        <p14:creationId xmlns:p14="http://schemas.microsoft.com/office/powerpoint/2010/main" val="1457041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34F7DC1F-3036-41C3-84F2-ADA4DA4EC866}" type="datetimeFigureOut">
              <a:rPr lang="it-IT" smtClean="0"/>
              <a:pPr/>
              <a:t>10/10/2017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1F09B83-0909-487F-A4D8-4AB9DD4B9B0B}" type="slidenum">
              <a:rPr lang="it-IT" smtClean="0"/>
              <a:pPr/>
              <a:t>‹N›</a:t>
            </a:fld>
            <a:endParaRPr lang="it-I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9462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34F7DC1F-3036-41C3-84F2-ADA4DA4EC866}" type="datetimeFigureOut">
              <a:rPr lang="it-IT" smtClean="0"/>
              <a:pPr/>
              <a:t>10/10/2017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1F09B83-0909-487F-A4D8-4AB9DD4B9B0B}" type="slidenum">
              <a:rPr lang="it-IT" smtClean="0"/>
              <a:pPr/>
              <a:t>‹N›</a:t>
            </a:fld>
            <a:endParaRPr lang="it-IT"/>
          </a:p>
        </p:txBody>
      </p:sp>
    </p:spTree>
    <p:extLst>
      <p:ext uri="{BB962C8B-B14F-4D97-AF65-F5344CB8AC3E}">
        <p14:creationId xmlns:p14="http://schemas.microsoft.com/office/powerpoint/2010/main" val="3763161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822960" y="2582334"/>
            <a:ext cx="370332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63440" y="2582334"/>
            <a:ext cx="370332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4F7DC1F-3036-41C3-84F2-ADA4DA4EC866}" type="datetimeFigureOut">
              <a:rPr lang="it-IT" smtClean="0"/>
              <a:pPr/>
              <a:t>10/10/2017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1F09B83-0909-487F-A4D8-4AB9DD4B9B0B}" type="slidenum">
              <a:rPr lang="it-IT" smtClean="0"/>
              <a:pPr/>
              <a:t>‹N›</a:t>
            </a:fld>
            <a:endParaRPr lang="it-IT"/>
          </a:p>
        </p:txBody>
      </p:sp>
    </p:spTree>
    <p:extLst>
      <p:ext uri="{BB962C8B-B14F-4D97-AF65-F5344CB8AC3E}">
        <p14:creationId xmlns:p14="http://schemas.microsoft.com/office/powerpoint/2010/main" val="787095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34F7DC1F-3036-41C3-84F2-ADA4DA4EC866}" type="datetimeFigureOut">
              <a:rPr lang="it-IT" smtClean="0"/>
              <a:pPr/>
              <a:t>10/10/2017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1F09B83-0909-487F-A4D8-4AB9DD4B9B0B}" type="slidenum">
              <a:rPr lang="it-IT" smtClean="0"/>
              <a:pPr/>
              <a:t>‹N›</a:t>
            </a:fld>
            <a:endParaRPr lang="it-IT"/>
          </a:p>
        </p:txBody>
      </p:sp>
    </p:spTree>
    <p:extLst>
      <p:ext uri="{BB962C8B-B14F-4D97-AF65-F5344CB8AC3E}">
        <p14:creationId xmlns:p14="http://schemas.microsoft.com/office/powerpoint/2010/main" val="3835518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4F7DC1F-3036-41C3-84F2-ADA4DA4EC866}" type="datetimeFigureOut">
              <a:rPr lang="it-IT" smtClean="0"/>
              <a:pPr/>
              <a:t>10/10/2017</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71F09B83-0909-487F-A4D8-4AB9DD4B9B0B}" type="slidenum">
              <a:rPr lang="it-IT" smtClean="0"/>
              <a:pPr/>
              <a:t>‹N›</a:t>
            </a:fld>
            <a:endParaRPr lang="it-IT"/>
          </a:p>
        </p:txBody>
      </p:sp>
    </p:spTree>
    <p:extLst>
      <p:ext uri="{BB962C8B-B14F-4D97-AF65-F5344CB8AC3E}">
        <p14:creationId xmlns:p14="http://schemas.microsoft.com/office/powerpoint/2010/main" val="3495822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4F7DC1F-3036-41C3-84F2-ADA4DA4EC866}" type="datetimeFigureOut">
              <a:rPr lang="it-IT" smtClean="0"/>
              <a:pPr/>
              <a:t>10/10/2017</a:t>
            </a:fld>
            <a:endParaRPr lang="it-IT"/>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1F09B83-0909-487F-A4D8-4AB9DD4B9B0B}" type="slidenum">
              <a:rPr lang="it-IT" smtClean="0"/>
              <a:pPr/>
              <a:t>‹N›</a:t>
            </a:fld>
            <a:endParaRPr lang="it-IT"/>
          </a:p>
        </p:txBody>
      </p:sp>
    </p:spTree>
    <p:extLst>
      <p:ext uri="{BB962C8B-B14F-4D97-AF65-F5344CB8AC3E}">
        <p14:creationId xmlns:p14="http://schemas.microsoft.com/office/powerpoint/2010/main" val="20826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4F7DC1F-3036-41C3-84F2-ADA4DA4EC866}" type="datetimeFigureOut">
              <a:rPr lang="it-IT" smtClean="0"/>
              <a:pPr/>
              <a:t>10/10/2017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1F09B83-0909-487F-A4D8-4AB9DD4B9B0B}" type="slidenum">
              <a:rPr lang="it-IT" smtClean="0"/>
              <a:pPr/>
              <a:t>‹N›</a:t>
            </a:fld>
            <a:endParaRPr lang="it-IT"/>
          </a:p>
        </p:txBody>
      </p:sp>
    </p:spTree>
    <p:extLst>
      <p:ext uri="{BB962C8B-B14F-4D97-AF65-F5344CB8AC3E}">
        <p14:creationId xmlns:p14="http://schemas.microsoft.com/office/powerpoint/2010/main" val="3385318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4F7DC1F-3036-41C3-84F2-ADA4DA4EC866}" type="datetimeFigureOut">
              <a:rPr lang="it-IT" smtClean="0"/>
              <a:pPr/>
              <a:t>10/10/2017</a:t>
            </a:fld>
            <a:endParaRPr lang="it-IT"/>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1F09B83-0909-487F-A4D8-4AB9DD4B9B0B}" type="slidenum">
              <a:rPr lang="it-IT" smtClean="0"/>
              <a:pPr/>
              <a:t>‹N›</a:t>
            </a:fld>
            <a:endParaRPr lang="it-IT"/>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99201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scuolabook.it/Uploaded/rcs_S.000.NIE.INF.0048V3T1_preview/rcs_S.000.NIE.INF.0048V3T1_preview.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www.eulogos.i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 </a:t>
            </a:r>
            <a:r>
              <a:rPr lang="it-IT" dirty="0" err="1" smtClean="0"/>
              <a:t>microlingue</a:t>
            </a:r>
            <a:r>
              <a:rPr lang="it-IT" dirty="0" smtClean="0"/>
              <a:t> a scuola</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412918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altLang="it-IT" dirty="0"/>
              <a:t>Gualdo / Telve (2011) -&gt; </a:t>
            </a:r>
            <a:r>
              <a:rPr lang="it-IT" altLang="it-IT" b="1" dirty="0"/>
              <a:t>linguaggi specialistici</a:t>
            </a:r>
            <a:r>
              <a:rPr lang="it-IT" altLang="it-IT" dirty="0"/>
              <a:t>: un linguaggio esprime concetti anche mediante mezzi non verbali (simbolici, iconici, ecc.); specialistico stabilisce un confine “tra le forme di comunicazione che nascono in ambiti di alta specializzazione (tra specialisti, appunto) […] e le forme di comunicazione che, pur attingendo a un fondo terminologico specialistico, interagiscono in modo continuo e ineliminabile con la lingua comune e sono dirette a un pubblico largo e indifferenziato” (cioè i linguaggi settoriali).</a:t>
            </a:r>
          </a:p>
          <a:p>
            <a:endParaRPr lang="it-IT" dirty="0"/>
          </a:p>
        </p:txBody>
      </p:sp>
    </p:spTree>
    <p:extLst>
      <p:ext uri="{BB962C8B-B14F-4D97-AF65-F5344CB8AC3E}">
        <p14:creationId xmlns:p14="http://schemas.microsoft.com/office/powerpoint/2010/main" val="4147551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E49D5F2-47D0-4EBB-8C9C-2272F1B990FF}" type="slidenum">
              <a:rPr lang="en-US" altLang="it-IT" sz="1400">
                <a:latin typeface="Arial" panose="020B0604020202020204" pitchFamily="34" charset="0"/>
              </a:rPr>
              <a:pPr/>
              <a:t>11</a:t>
            </a:fld>
            <a:endParaRPr lang="en-US" altLang="it-IT" sz="1400">
              <a:latin typeface="Arial" panose="020B0604020202020204" pitchFamily="34" charset="0"/>
            </a:endParaRPr>
          </a:p>
        </p:txBody>
      </p:sp>
      <p:sp>
        <p:nvSpPr>
          <p:cNvPr id="8195" name="Rectangle 2"/>
          <p:cNvSpPr>
            <a:spLocks noGrp="1" noChangeArrowheads="1"/>
          </p:cNvSpPr>
          <p:nvPr>
            <p:ph type="title"/>
          </p:nvPr>
        </p:nvSpPr>
        <p:spPr>
          <a:xfrm>
            <a:off x="755650" y="188913"/>
            <a:ext cx="8031163" cy="533400"/>
          </a:xfrm>
        </p:spPr>
        <p:txBody>
          <a:bodyPr/>
          <a:lstStyle/>
          <a:p>
            <a:pPr marL="342900" indent="-342900"/>
            <a:r>
              <a:rPr lang="it-IT" altLang="it-IT" sz="2000" b="1" smtClean="0">
                <a:solidFill>
                  <a:srgbClr val="006600"/>
                </a:solidFill>
                <a:latin typeface="Comic Sans MS" panose="030F0702030302020204" pitchFamily="66" charset="0"/>
              </a:rPr>
              <a:t>Dimensione orizzontale e dimensione verticale </a:t>
            </a:r>
            <a:r>
              <a:rPr lang="it-IT" altLang="it-IT" sz="1600" smtClean="0">
                <a:solidFill>
                  <a:srgbClr val="006600"/>
                </a:solidFill>
              </a:rPr>
              <a:t>(vedi Cortelazzo 1994)</a:t>
            </a:r>
          </a:p>
        </p:txBody>
      </p:sp>
      <p:sp>
        <p:nvSpPr>
          <p:cNvPr id="8196" name="Rectangle 3"/>
          <p:cNvSpPr>
            <a:spLocks noGrp="1" noChangeArrowheads="1"/>
          </p:cNvSpPr>
          <p:nvPr>
            <p:ph type="body" idx="1"/>
          </p:nvPr>
        </p:nvSpPr>
        <p:spPr>
          <a:xfrm>
            <a:off x="990600" y="836613"/>
            <a:ext cx="7954963" cy="5335587"/>
          </a:xfrm>
        </p:spPr>
        <p:txBody>
          <a:bodyPr/>
          <a:lstStyle/>
          <a:p>
            <a:pPr>
              <a:buFontTx/>
              <a:buChar char="-"/>
            </a:pPr>
            <a:endParaRPr lang="it-IT" altLang="it-IT" sz="2400" b="1" smtClean="0">
              <a:latin typeface="Comic Sans MS" panose="030F0702030302020204" pitchFamily="66" charset="0"/>
              <a:cs typeface="Tahoma" panose="020B0604030504040204" pitchFamily="34" charset="0"/>
            </a:endParaRPr>
          </a:p>
          <a:p>
            <a:pPr>
              <a:buFont typeface="Monotype Sorts" pitchFamily="2" charset="2"/>
              <a:buNone/>
            </a:pPr>
            <a:r>
              <a:rPr lang="it-IT" altLang="it-IT" i="1" smtClean="0">
                <a:solidFill>
                  <a:srgbClr val="000000"/>
                </a:solidFill>
                <a:latin typeface="Times New Roman" panose="02020603050405020304" pitchFamily="18" charset="0"/>
                <a:cs typeface="Times New Roman" panose="02020603050405020304" pitchFamily="18" charset="0"/>
              </a:rPr>
              <a:t/>
            </a:r>
            <a:br>
              <a:rPr lang="it-IT" altLang="it-IT" i="1" smtClean="0">
                <a:solidFill>
                  <a:srgbClr val="000000"/>
                </a:solidFill>
                <a:latin typeface="Times New Roman" panose="02020603050405020304" pitchFamily="18" charset="0"/>
                <a:cs typeface="Times New Roman" panose="02020603050405020304" pitchFamily="18" charset="0"/>
              </a:rPr>
            </a:br>
            <a:r>
              <a:rPr lang="it-IT" altLang="it-IT" i="1" smtClean="0">
                <a:solidFill>
                  <a:srgbClr val="000000"/>
                </a:solidFill>
                <a:latin typeface="Times New Roman" panose="02020603050405020304" pitchFamily="18" charset="0"/>
                <a:cs typeface="Times New Roman" panose="02020603050405020304" pitchFamily="18" charset="0"/>
              </a:rPr>
              <a:t> </a:t>
            </a:r>
          </a:p>
        </p:txBody>
      </p:sp>
      <p:sp>
        <p:nvSpPr>
          <p:cNvPr id="100356" name="Rectangle 4"/>
          <p:cNvSpPr>
            <a:spLocks noChangeArrowheads="1"/>
          </p:cNvSpPr>
          <p:nvPr/>
        </p:nvSpPr>
        <p:spPr bwMode="auto">
          <a:xfrm>
            <a:off x="3405188" y="2257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it-IT"/>
          </a:p>
        </p:txBody>
      </p:sp>
      <p:graphicFrame>
        <p:nvGraphicFramePr>
          <p:cNvPr id="15" name="Tabella 14"/>
          <p:cNvGraphicFramePr>
            <a:graphicFrameLocks noGrp="1"/>
          </p:cNvGraphicFramePr>
          <p:nvPr/>
        </p:nvGraphicFramePr>
        <p:xfrm>
          <a:off x="1258888" y="1176338"/>
          <a:ext cx="7416800" cy="4584700"/>
        </p:xfrm>
        <a:graphic>
          <a:graphicData uri="http://schemas.openxmlformats.org/drawingml/2006/table">
            <a:tbl>
              <a:tblPr/>
              <a:tblGrid>
                <a:gridCol w="2471737"/>
                <a:gridCol w="1120775"/>
                <a:gridCol w="979488"/>
                <a:gridCol w="838200"/>
                <a:gridCol w="981075"/>
                <a:gridCol w="1025525"/>
              </a:tblGrid>
              <a:tr h="287338">
                <a:tc>
                  <a:txBody>
                    <a:bodyPr/>
                    <a:lstStyle/>
                    <a:p>
                      <a:pPr marL="457200" marR="0" lvl="0" indent="-457200" algn="ctr" defTabSz="914400" rtl="0" eaLnBrk="1" fontAlgn="base" latinLnBrk="0" hangingPunct="1">
                        <a:lnSpc>
                          <a:spcPts val="1200"/>
                        </a:lnSpc>
                        <a:spcBef>
                          <a:spcPct val="0"/>
                        </a:spcBef>
                        <a:spcAft>
                          <a:spcPts val="600"/>
                        </a:spcAft>
                        <a:buClrTx/>
                        <a:buSzTx/>
                        <a:buFontTx/>
                        <a:buNone/>
                        <a:tabLst>
                          <a:tab pos="30163" algn="l"/>
                          <a:tab pos="114300" algn="l"/>
                        </a:tabLst>
                      </a:pPr>
                      <a:r>
                        <a:rPr kumimoji="0" lang="it-IT" sz="1000" b="0" i="0" u="none" strike="noStrike" cap="none" normalizeH="0" baseline="0" dirty="0" smtClean="0">
                          <a:ln>
                            <a:noFill/>
                          </a:ln>
                          <a:solidFill>
                            <a:schemeClr val="tx1"/>
                          </a:solidFill>
                          <a:effectLst/>
                          <a:latin typeface="Tahoma" pitchFamily="34" charset="0"/>
                          <a:cs typeface="Times New Roman" pitchFamily="18" charset="0"/>
                        </a:rPr>
                        <a:t> </a:t>
                      </a:r>
                      <a:endParaRPr kumimoji="0" lang="it-IT"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4450" marR="44450" marT="0" marB="0"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457200" marR="0" lvl="0" indent="-457200" algn="ctr" defTabSz="914400" rtl="0" eaLnBrk="1" fontAlgn="base" latinLnBrk="0" hangingPunct="1">
                        <a:lnSpc>
                          <a:spcPts val="1200"/>
                        </a:lnSpc>
                        <a:spcBef>
                          <a:spcPct val="0"/>
                        </a:spcBef>
                        <a:spcAft>
                          <a:spcPts val="600"/>
                        </a:spcAft>
                        <a:buClrTx/>
                        <a:buSzTx/>
                        <a:buFontTx/>
                        <a:buNone/>
                        <a:tabLst>
                          <a:tab pos="-44450" algn="l"/>
                          <a:tab pos="114300" algn="l"/>
                        </a:tabLst>
                      </a:pPr>
                      <a:endParaRPr kumimoji="0" lang="it-IT" sz="1400" b="1" i="0" u="none" strike="noStrike" cap="none" normalizeH="0" baseline="0" smtClean="0">
                        <a:ln>
                          <a:noFill/>
                        </a:ln>
                        <a:solidFill>
                          <a:schemeClr val="tx1"/>
                        </a:solidFill>
                        <a:effectLst/>
                        <a:latin typeface="Tahoma" pitchFamily="34" charset="0"/>
                        <a:cs typeface="Times New Roman" pitchFamily="18" charset="0"/>
                      </a:endParaRPr>
                    </a:p>
                    <a:p>
                      <a:pPr marL="457200" marR="0" lvl="0" indent="-457200" algn="ctr" defTabSz="914400" rtl="0" eaLnBrk="1" fontAlgn="base" latinLnBrk="0" hangingPunct="1">
                        <a:lnSpc>
                          <a:spcPts val="1200"/>
                        </a:lnSpc>
                        <a:spcBef>
                          <a:spcPct val="0"/>
                        </a:spcBef>
                        <a:spcAft>
                          <a:spcPts val="600"/>
                        </a:spcAft>
                        <a:buClrTx/>
                        <a:buSzTx/>
                        <a:buFontTx/>
                        <a:buNone/>
                        <a:tabLst>
                          <a:tab pos="-44450" algn="l"/>
                          <a:tab pos="114300" algn="l"/>
                        </a:tabLst>
                      </a:pPr>
                      <a:r>
                        <a:rPr kumimoji="0" lang="it-IT" sz="1400" b="1" i="0" u="none" strike="noStrike" cap="none" normalizeH="0" baseline="0" smtClean="0">
                          <a:ln>
                            <a:noFill/>
                          </a:ln>
                          <a:solidFill>
                            <a:schemeClr val="tx1"/>
                          </a:solidFill>
                          <a:effectLst/>
                          <a:latin typeface="Tahoma" pitchFamily="34" charset="0"/>
                          <a:cs typeface="Times New Roman" pitchFamily="18" charset="0"/>
                        </a:rPr>
                        <a:t>DIMENSIONE ORIZZONTALE</a:t>
                      </a:r>
                      <a:endParaRPr kumimoji="0" lang="it-IT" sz="14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331788">
                <a:tc>
                  <a:txBody>
                    <a:bodyPr/>
                    <a:lstStyle/>
                    <a:p>
                      <a:pPr marL="457200" marR="0" lvl="0" indent="-457200" algn="ctr" defTabSz="914400" rtl="0" eaLnBrk="1" fontAlgn="base" latinLnBrk="0" hangingPunct="1">
                        <a:lnSpc>
                          <a:spcPts val="1200"/>
                        </a:lnSpc>
                        <a:spcBef>
                          <a:spcPct val="0"/>
                        </a:spcBef>
                        <a:spcAft>
                          <a:spcPts val="600"/>
                        </a:spcAft>
                        <a:buClrTx/>
                        <a:buSzTx/>
                        <a:buFontTx/>
                        <a:buNone/>
                        <a:tabLst>
                          <a:tab pos="30163" algn="l"/>
                          <a:tab pos="114300" algn="l"/>
                        </a:tabLst>
                      </a:pPr>
                      <a:endParaRPr kumimoji="0" lang="it-IT" sz="1400" b="1" i="0" u="none" strike="noStrike" cap="none" normalizeH="0" baseline="0" smtClean="0">
                        <a:ln>
                          <a:noFill/>
                        </a:ln>
                        <a:solidFill>
                          <a:schemeClr val="tx1"/>
                        </a:solidFill>
                        <a:effectLst/>
                        <a:latin typeface="Tahoma" pitchFamily="34" charset="0"/>
                        <a:cs typeface="Times New Roman" pitchFamily="18" charset="0"/>
                      </a:endParaRPr>
                    </a:p>
                    <a:p>
                      <a:pPr marL="457200" marR="0" lvl="0" indent="-457200" algn="ctr" defTabSz="914400" rtl="0" eaLnBrk="1" fontAlgn="base" latinLnBrk="0" hangingPunct="1">
                        <a:lnSpc>
                          <a:spcPts val="1200"/>
                        </a:lnSpc>
                        <a:spcBef>
                          <a:spcPct val="0"/>
                        </a:spcBef>
                        <a:spcAft>
                          <a:spcPts val="600"/>
                        </a:spcAft>
                        <a:buClrTx/>
                        <a:buSzTx/>
                        <a:buFontTx/>
                        <a:buNone/>
                        <a:tabLst>
                          <a:tab pos="30163" algn="l"/>
                          <a:tab pos="114300" algn="l"/>
                        </a:tabLst>
                      </a:pPr>
                      <a:r>
                        <a:rPr kumimoji="0" lang="it-IT" sz="1400" b="1" i="0" u="none" strike="noStrike" cap="none" normalizeH="0" baseline="0" smtClean="0">
                          <a:ln>
                            <a:noFill/>
                          </a:ln>
                          <a:solidFill>
                            <a:schemeClr val="tx1"/>
                          </a:solidFill>
                          <a:effectLst/>
                          <a:latin typeface="Tahoma" pitchFamily="34" charset="0"/>
                          <a:cs typeface="Times New Roman" pitchFamily="18" charset="0"/>
                        </a:rPr>
                        <a:t>DIMENSIONE VERTICALE</a:t>
                      </a:r>
                      <a:endParaRPr kumimoji="0" lang="it-IT" sz="14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457200" algn="just" defTabSz="914400" rtl="0" eaLnBrk="1" fontAlgn="base" latinLnBrk="0" hangingPunct="1">
                        <a:lnSpc>
                          <a:spcPts val="1200"/>
                        </a:lnSpc>
                        <a:spcBef>
                          <a:spcPct val="0"/>
                        </a:spcBef>
                        <a:spcAft>
                          <a:spcPts val="600"/>
                        </a:spcAft>
                        <a:buClrTx/>
                        <a:buSzTx/>
                        <a:buFontTx/>
                        <a:buNone/>
                        <a:tabLst>
                          <a:tab pos="114300" algn="l"/>
                        </a:tabLst>
                      </a:pPr>
                      <a:r>
                        <a:rPr kumimoji="0" lang="it-IT" sz="1000" b="1" i="0" u="none" strike="noStrike" cap="none" normalizeH="0" baseline="0" smtClean="0">
                          <a:ln>
                            <a:noFill/>
                          </a:ln>
                          <a:solidFill>
                            <a:schemeClr val="tx1"/>
                          </a:solidFill>
                          <a:effectLst/>
                          <a:latin typeface="Tahoma" pitchFamily="34" charset="0"/>
                          <a:cs typeface="Times New Roman" pitchFamily="18" charset="0"/>
                        </a:rPr>
                        <a:t>pragmatica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457200" algn="just" defTabSz="914400" rtl="0" eaLnBrk="1" fontAlgn="base" latinLnBrk="0" hangingPunct="1">
                        <a:lnSpc>
                          <a:spcPts val="1200"/>
                        </a:lnSpc>
                        <a:spcBef>
                          <a:spcPct val="0"/>
                        </a:spcBef>
                        <a:spcAft>
                          <a:spcPts val="600"/>
                        </a:spcAft>
                        <a:buClrTx/>
                        <a:buSzTx/>
                        <a:buFontTx/>
                        <a:buNone/>
                        <a:tabLst>
                          <a:tab pos="114300" algn="l"/>
                        </a:tabLst>
                      </a:pPr>
                      <a:r>
                        <a:rPr kumimoji="0" lang="it-IT" sz="1000" b="1" i="0" u="none" strike="noStrike" cap="none" normalizeH="0" baseline="0" smtClean="0">
                          <a:ln>
                            <a:noFill/>
                          </a:ln>
                          <a:solidFill>
                            <a:schemeClr val="tx1"/>
                          </a:solidFill>
                          <a:effectLst/>
                          <a:latin typeface="Tahoma" pitchFamily="34" charset="0"/>
                          <a:cs typeface="Times New Roman" pitchFamily="18" charset="0"/>
                        </a:rPr>
                        <a:t>testuale</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457200" algn="just" defTabSz="914400" rtl="0" eaLnBrk="1" fontAlgn="base" latinLnBrk="0" hangingPunct="1">
                        <a:lnSpc>
                          <a:spcPts val="1200"/>
                        </a:lnSpc>
                        <a:spcBef>
                          <a:spcPct val="0"/>
                        </a:spcBef>
                        <a:spcAft>
                          <a:spcPts val="600"/>
                        </a:spcAft>
                        <a:buClrTx/>
                        <a:buSzTx/>
                        <a:buFontTx/>
                        <a:buNone/>
                        <a:tabLst>
                          <a:tab pos="69850" algn="l"/>
                          <a:tab pos="114300" algn="l"/>
                        </a:tabLst>
                      </a:pPr>
                      <a:r>
                        <a:rPr kumimoji="0" lang="it-IT" sz="1000" b="1" i="0" u="none" strike="noStrike" cap="none" normalizeH="0" baseline="0" smtClean="0">
                          <a:ln>
                            <a:noFill/>
                          </a:ln>
                          <a:solidFill>
                            <a:schemeClr val="tx1"/>
                          </a:solidFill>
                          <a:effectLst/>
                          <a:latin typeface="Tahoma" pitchFamily="34" charset="0"/>
                          <a:cs typeface="Times New Roman" pitchFamily="18" charset="0"/>
                        </a:rPr>
                        <a:t>sintattica</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457200" algn="just" defTabSz="914400" rtl="0" eaLnBrk="1" fontAlgn="base" latinLnBrk="0" hangingPunct="1">
                        <a:lnSpc>
                          <a:spcPts val="1200"/>
                        </a:lnSpc>
                        <a:spcBef>
                          <a:spcPct val="0"/>
                        </a:spcBef>
                        <a:spcAft>
                          <a:spcPts val="600"/>
                        </a:spcAft>
                        <a:buClrTx/>
                        <a:buSzTx/>
                        <a:buFontTx/>
                        <a:buNone/>
                        <a:tabLst>
                          <a:tab pos="69850" algn="l"/>
                          <a:tab pos="114300" algn="l"/>
                        </a:tabLst>
                      </a:pPr>
                      <a:r>
                        <a:rPr kumimoji="0" lang="it-IT" sz="1000" b="1" i="0" u="none" strike="noStrike" cap="none" normalizeH="0" baseline="0" smtClean="0">
                          <a:ln>
                            <a:noFill/>
                          </a:ln>
                          <a:solidFill>
                            <a:schemeClr val="tx1"/>
                          </a:solidFill>
                          <a:effectLst/>
                          <a:latin typeface="Tahoma" pitchFamily="34" charset="0"/>
                          <a:cs typeface="Times New Roman" pitchFamily="18" charset="0"/>
                        </a:rPr>
                        <a:t>lessicale</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457200" algn="just" defTabSz="914400" rtl="0" eaLnBrk="1" fontAlgn="base" latinLnBrk="0" hangingPunct="1">
                        <a:lnSpc>
                          <a:spcPts val="1200"/>
                        </a:lnSpc>
                        <a:spcBef>
                          <a:spcPct val="0"/>
                        </a:spcBef>
                        <a:spcAft>
                          <a:spcPts val="600"/>
                        </a:spcAft>
                        <a:buClrTx/>
                        <a:buSzTx/>
                        <a:buFontTx/>
                        <a:buNone/>
                        <a:tabLst>
                          <a:tab pos="114300" algn="l"/>
                        </a:tabLst>
                      </a:pPr>
                      <a:r>
                        <a:rPr kumimoji="0" lang="it-IT" sz="1000" b="1" i="0" u="none" strike="noStrike" cap="none" normalizeH="0" baseline="0" smtClean="0">
                          <a:ln>
                            <a:noFill/>
                          </a:ln>
                          <a:solidFill>
                            <a:schemeClr val="tx1"/>
                          </a:solidFill>
                          <a:effectLst/>
                          <a:latin typeface="Tahoma" pitchFamily="34" charset="0"/>
                          <a:cs typeface="Times New Roman" pitchFamily="18" charset="0"/>
                        </a:rPr>
                        <a:t>morfologica</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2700">
                <a:tc>
                  <a:txBody>
                    <a:bodyPr/>
                    <a:lstStyle/>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1" i="0" u="none" strike="noStrike" cap="none" normalizeH="0" baseline="0" smtClean="0">
                          <a:ln>
                            <a:noFill/>
                          </a:ln>
                          <a:solidFill>
                            <a:schemeClr val="tx1"/>
                          </a:solidFill>
                          <a:effectLst/>
                          <a:latin typeface="Tahoma" pitchFamily="34"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1" i="0" u="none" strike="noStrike" cap="none" normalizeH="0" baseline="0" smtClean="0">
                          <a:ln>
                            <a:noFill/>
                          </a:ln>
                          <a:solidFill>
                            <a:schemeClr val="tx1"/>
                          </a:solidFill>
                          <a:effectLst/>
                          <a:latin typeface="Tahoma" pitchFamily="34" charset="0"/>
                          <a:cs typeface="Times New Roman" pitchFamily="18" charset="0"/>
                        </a:rPr>
                        <a:t>Livello specialistico</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0" i="0" u="none" strike="noStrike" cap="none" normalizeH="0" baseline="0" smtClean="0">
                          <a:ln>
                            <a:noFill/>
                          </a:ln>
                          <a:solidFill>
                            <a:schemeClr val="tx1"/>
                          </a:solidFill>
                          <a:effectLst/>
                          <a:latin typeface="Tahoma" pitchFamily="34"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0" i="0" u="none" strike="noStrike" cap="none" normalizeH="0" baseline="0" smtClean="0">
                          <a:ln>
                            <a:noFill/>
                          </a:ln>
                          <a:solidFill>
                            <a:schemeClr val="tx1"/>
                          </a:solidFill>
                          <a:effectLst/>
                          <a:latin typeface="Tahoma" pitchFamily="34"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0" i="0" u="none" strike="noStrike" cap="none" normalizeH="0" baseline="0" smtClean="0">
                          <a:ln>
                            <a:noFill/>
                          </a:ln>
                          <a:solidFill>
                            <a:schemeClr val="tx1"/>
                          </a:solidFill>
                          <a:effectLst/>
                          <a:latin typeface="Times New Roman" pitchFamily="18" charset="0"/>
                        </a:rPr>
                        <a:t/>
                      </a:r>
                      <a:br>
                        <a:rPr kumimoji="0" lang="it-IT" sz="1000" b="0" i="0" u="none" strike="noStrike" cap="none" normalizeH="0" baseline="0" smtClean="0">
                          <a:ln>
                            <a:noFill/>
                          </a:ln>
                          <a:solidFill>
                            <a:schemeClr val="tx1"/>
                          </a:solidFill>
                          <a:effectLst/>
                          <a:latin typeface="Times New Roman" pitchFamily="18" charset="0"/>
                        </a:rPr>
                      </a:br>
                      <a:r>
                        <a:rPr kumimoji="0" lang="it-IT" sz="1000" b="0" i="0" u="none" strike="noStrike" cap="none" normalizeH="0" baseline="0" smtClean="0">
                          <a:ln>
                            <a:noFill/>
                          </a:ln>
                          <a:solidFill>
                            <a:schemeClr val="tx1"/>
                          </a:solidFill>
                          <a:effectLst/>
                          <a:latin typeface="Tahoma" pitchFamily="34" charset="0"/>
                          <a:cs typeface="Times New Roman" pitchFamily="18" charset="0"/>
                        </a:rPr>
                        <a:t>comunicazione</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0" i="0" u="none" strike="noStrike" cap="none" normalizeH="0" baseline="0" smtClean="0">
                          <a:ln>
                            <a:noFill/>
                          </a:ln>
                          <a:solidFill>
                            <a:schemeClr val="tx1"/>
                          </a:solidFill>
                          <a:effectLst/>
                          <a:latin typeface="Tahoma" pitchFamily="34" charset="0"/>
                          <a:cs typeface="Times New Roman" pitchFamily="18" charset="0"/>
                        </a:rPr>
                        <a:t>specialista – specialista</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0" i="0" u="none" strike="noStrike" cap="none" normalizeH="0" baseline="0" smtClean="0">
                          <a:ln>
                            <a:noFill/>
                          </a:ln>
                          <a:solidFill>
                            <a:schemeClr val="tx1"/>
                          </a:solidFill>
                          <a:effectLst/>
                          <a:latin typeface="Tahoma" pitchFamily="34"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0" i="0" u="none" strike="noStrike" cap="none" normalizeH="0" baseline="0" smtClean="0">
                          <a:ln>
                            <a:noFill/>
                          </a:ln>
                          <a:solidFill>
                            <a:schemeClr val="tx1"/>
                          </a:solidFill>
                          <a:effectLst/>
                          <a:latin typeface="Times New Roman" pitchFamily="18" charset="0"/>
                        </a:rPr>
                        <a:t/>
                      </a:r>
                      <a:br>
                        <a:rPr kumimoji="0" lang="it-IT" sz="1000" b="0" i="0" u="none" strike="noStrike" cap="none" normalizeH="0" baseline="0" smtClean="0">
                          <a:ln>
                            <a:noFill/>
                          </a:ln>
                          <a:solidFill>
                            <a:schemeClr val="tx1"/>
                          </a:solidFill>
                          <a:effectLst/>
                          <a:latin typeface="Times New Roman" pitchFamily="18" charset="0"/>
                        </a:rPr>
                      </a:br>
                      <a:r>
                        <a:rPr kumimoji="0" lang="it-IT" sz="1000" b="0" i="0" u="none" strike="noStrike" cap="none" normalizeH="0" baseline="0" smtClean="0">
                          <a:ln>
                            <a:noFill/>
                          </a:ln>
                          <a:solidFill>
                            <a:schemeClr val="tx1"/>
                          </a:solidFill>
                          <a:effectLst/>
                          <a:latin typeface="Tahoma" pitchFamily="34" charset="0"/>
                          <a:cs typeface="Times New Roman" pitchFamily="18" charset="0"/>
                        </a:rPr>
                        <a:t>specialista – non S</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0" i="0" u="none" strike="noStrike" cap="none" normalizeH="0" baseline="0" smtClean="0">
                          <a:ln>
                            <a:noFill/>
                          </a:ln>
                          <a:solidFill>
                            <a:schemeClr val="tx1"/>
                          </a:solidFill>
                          <a:effectLst/>
                          <a:latin typeface="Tahoma" pitchFamily="34" charset="0"/>
                          <a:cs typeface="Times New Roman" pitchFamily="18" charset="0"/>
                        </a:rPr>
                        <a:t>(non S – specialista)</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0" i="0" u="none" strike="noStrike" cap="none" normalizeH="0" baseline="0" smtClean="0">
                          <a:ln>
                            <a:noFill/>
                          </a:ln>
                          <a:solidFill>
                            <a:schemeClr val="tx1"/>
                          </a:solidFill>
                          <a:effectLst/>
                          <a:latin typeface="Tahoma" pitchFamily="34"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0" i="0" u="none" strike="noStrike" cap="none" normalizeH="0" baseline="0" smtClean="0">
                          <a:ln>
                            <a:noFill/>
                          </a:ln>
                          <a:solidFill>
                            <a:schemeClr val="tx1"/>
                          </a:solidFill>
                          <a:effectLst/>
                          <a:latin typeface="Times New Roman" pitchFamily="18" charset="0"/>
                        </a:rPr>
                        <a:t/>
                      </a:r>
                      <a:br>
                        <a:rPr kumimoji="0" lang="it-IT" sz="1000" b="0" i="0" u="none" strike="noStrike" cap="none" normalizeH="0" baseline="0" smtClean="0">
                          <a:ln>
                            <a:noFill/>
                          </a:ln>
                          <a:solidFill>
                            <a:schemeClr val="tx1"/>
                          </a:solidFill>
                          <a:effectLst/>
                          <a:latin typeface="Times New Roman" pitchFamily="18" charset="0"/>
                        </a:rPr>
                      </a:br>
                      <a:r>
                        <a:rPr kumimoji="0" lang="it-IT" sz="1000" b="0" i="0" u="none" strike="noStrike" cap="none" normalizeH="0" baseline="0" smtClean="0">
                          <a:ln>
                            <a:noFill/>
                          </a:ln>
                          <a:solidFill>
                            <a:schemeClr val="tx1"/>
                          </a:solidFill>
                          <a:effectLst/>
                          <a:latin typeface="Tahoma" pitchFamily="34" charset="0"/>
                          <a:cs typeface="Times New Roman" pitchFamily="18" charset="0"/>
                        </a:rPr>
                        <a:t>non S – non S</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0" i="0" u="none" strike="noStrike" cap="none" normalizeH="0" baseline="0" smtClean="0">
                          <a:ln>
                            <a:noFill/>
                          </a:ln>
                          <a:solidFill>
                            <a:schemeClr val="tx1"/>
                          </a:solidFill>
                          <a:effectLst/>
                          <a:latin typeface="Tahoma" pitchFamily="34"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0" i="0" u="none" strike="noStrike" cap="none" normalizeH="0" baseline="0" smtClean="0">
                          <a:ln>
                            <a:noFill/>
                          </a:ln>
                          <a:solidFill>
                            <a:schemeClr val="tx1"/>
                          </a:solidFill>
                          <a:effectLst/>
                          <a:latin typeface="Tahoma" pitchFamily="34"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0" i="0" u="none" strike="noStrike" cap="none" normalizeH="0" baseline="0" smtClean="0">
                          <a:ln>
                            <a:noFill/>
                          </a:ln>
                          <a:solidFill>
                            <a:schemeClr val="tx1"/>
                          </a:solidFill>
                          <a:effectLst/>
                          <a:latin typeface="Tahoma" pitchFamily="34"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0" i="0" u="none" strike="noStrike" cap="none" normalizeH="0" baseline="0" smtClean="0">
                          <a:ln>
                            <a:noFill/>
                          </a:ln>
                          <a:solidFill>
                            <a:schemeClr val="tx1"/>
                          </a:solidFill>
                          <a:effectLst/>
                          <a:latin typeface="Times New Roman" pitchFamily="18" charset="0"/>
                        </a:rPr>
                        <a:t/>
                      </a:r>
                      <a:br>
                        <a:rPr kumimoji="0" lang="it-IT" sz="1000" b="0" i="0" u="none" strike="noStrike" cap="none" normalizeH="0" baseline="0" smtClean="0">
                          <a:ln>
                            <a:noFill/>
                          </a:ln>
                          <a:solidFill>
                            <a:schemeClr val="tx1"/>
                          </a:solidFill>
                          <a:effectLst/>
                          <a:latin typeface="Times New Roman" pitchFamily="18" charset="0"/>
                        </a:rPr>
                      </a:br>
                      <a:r>
                        <a:rPr kumimoji="0" lang="it-IT" sz="1000" b="1" i="0" u="none" strike="noStrike" cap="none" normalizeH="0" baseline="0" smtClean="0">
                          <a:ln>
                            <a:noFill/>
                          </a:ln>
                          <a:solidFill>
                            <a:schemeClr val="tx1"/>
                          </a:solidFill>
                          <a:effectLst/>
                          <a:latin typeface="Tahoma" pitchFamily="34" charset="0"/>
                          <a:cs typeface="Times New Roman" pitchFamily="18" charset="0"/>
                        </a:rPr>
                        <a:t>Livello divulgativo</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1" i="0" u="none" strike="noStrike" cap="none" normalizeH="0" baseline="0" smtClean="0">
                          <a:ln>
                            <a:noFill/>
                          </a:ln>
                          <a:solidFill>
                            <a:schemeClr val="tx1"/>
                          </a:solidFill>
                          <a:effectLst/>
                          <a:latin typeface="Tahoma" pitchFamily="34"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0" i="0" u="none" strike="noStrike" cap="none" normalizeH="0" baseline="0" smtClean="0">
                          <a:ln>
                            <a:noFill/>
                          </a:ln>
                          <a:solidFill>
                            <a:schemeClr val="tx1"/>
                          </a:solidFill>
                          <a:effectLst/>
                          <a:latin typeface="Tahoma" pitchFamily="34" charset="0"/>
                          <a:cs typeface="Times New Roman" pitchFamily="18" charset="0"/>
                        </a:rPr>
                        <a:t> (+ variabili legate al contesto e ai locutori)</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buFontTx/>
                        <a:buNone/>
                        <a:tabLst>
                          <a:tab pos="30163" algn="l"/>
                          <a:tab pos="114300" algn="l"/>
                        </a:tabLst>
                      </a:pPr>
                      <a:r>
                        <a:rPr kumimoji="0" lang="it-IT" sz="1000" b="1" i="0" u="none" strike="noStrike" cap="none" normalizeH="0" baseline="0" smtClean="0">
                          <a:ln>
                            <a:noFill/>
                          </a:ln>
                          <a:solidFill>
                            <a:schemeClr val="tx1"/>
                          </a:solidFill>
                          <a:effectLst/>
                          <a:latin typeface="Tahoma" pitchFamily="34"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457200" algn="just" defTabSz="914400" rtl="0" eaLnBrk="1" fontAlgn="base" latinLnBrk="0" hangingPunct="1">
                        <a:lnSpc>
                          <a:spcPts val="1200"/>
                        </a:lnSpc>
                        <a:spcBef>
                          <a:spcPct val="0"/>
                        </a:spcBef>
                        <a:spcAft>
                          <a:spcPts val="60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ts val="1200"/>
                        </a:lnSpc>
                        <a:spcBef>
                          <a:spcPct val="0"/>
                        </a:spcBef>
                        <a:spcAft>
                          <a:spcPts val="60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ts val="1200"/>
                        </a:lnSpc>
                        <a:spcBef>
                          <a:spcPct val="0"/>
                        </a:spcBef>
                        <a:spcAft>
                          <a:spcPts val="60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scopi e funzioni:</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ts val="1200"/>
                        </a:lnSpc>
                        <a:spcBef>
                          <a:spcPct val="0"/>
                        </a:spcBef>
                        <a:spcAft>
                          <a:spcPts val="60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 referenziale</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 regolativo</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-strumentale</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ts val="1200"/>
                        </a:lnSpc>
                        <a:spcBef>
                          <a:spcPct val="0"/>
                        </a:spcBef>
                        <a:spcAft>
                          <a:spcPts val="60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 metalinguistico</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457200" algn="just" defTabSz="914400" rtl="0" eaLnBrk="1" fontAlgn="base" latinLnBrk="0" hangingPunct="1">
                        <a:lnSpc>
                          <a:spcPts val="1200"/>
                        </a:lnSpc>
                        <a:spcBef>
                          <a:spcPct val="0"/>
                        </a:spcBef>
                        <a:spcAft>
                          <a:spcPts val="600"/>
                        </a:spcAft>
                        <a:buClrTx/>
                        <a:buSzTx/>
                        <a:buFontTx/>
                        <a:buNone/>
                        <a:tabLst>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ts val="1200"/>
                        </a:lnSpc>
                        <a:spcBef>
                          <a:spcPct val="0"/>
                        </a:spcBef>
                        <a:spcAft>
                          <a:spcPts val="600"/>
                        </a:spcAft>
                        <a:buClrTx/>
                        <a:buSzTx/>
                        <a:buFontTx/>
                        <a:buNone/>
                        <a:tabLst>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tipi e generi</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457200" algn="just" defTabSz="914400" rtl="0" eaLnBrk="1" fontAlgn="base" latinLnBrk="0" hangingPunct="1">
                        <a:lnSpc>
                          <a:spcPts val="1200"/>
                        </a:lnSpc>
                        <a:spcBef>
                          <a:spcPct val="0"/>
                        </a:spcBef>
                        <a:spcAft>
                          <a:spcPts val="600"/>
                        </a:spcAft>
                        <a:buClrTx/>
                        <a:buSzTx/>
                        <a:buFontTx/>
                        <a:buNone/>
                        <a:tabLst>
                          <a:tab pos="114300" algn="l"/>
                        </a:tabLst>
                      </a:pPr>
                      <a:r>
                        <a:rPr kumimoji="0" lang="it-IT" sz="10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it-IT"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114300" algn="l"/>
                        </a:tabLst>
                      </a:pPr>
                      <a:r>
                        <a:rPr kumimoji="0" lang="it-IT" sz="10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it-IT"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114300" algn="l"/>
                        </a:tabLst>
                      </a:pPr>
                      <a:r>
                        <a:rPr kumimoji="0" lang="it-IT" sz="1000" b="0" i="0" u="none" strike="noStrike" cap="none" normalizeH="0" baseline="0" dirty="0" smtClean="0">
                          <a:ln>
                            <a:noFill/>
                          </a:ln>
                          <a:solidFill>
                            <a:schemeClr val="tx1"/>
                          </a:solidFill>
                          <a:effectLst/>
                          <a:latin typeface="Times New Roman" pitchFamily="18" charset="0"/>
                          <a:cs typeface="Times New Roman" pitchFamily="18" charset="0"/>
                        </a:rPr>
                        <a:t>uso </a:t>
                      </a:r>
                      <a:endParaRPr kumimoji="0" lang="it-IT"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114300" algn="l"/>
                        </a:tabLst>
                      </a:pPr>
                      <a:r>
                        <a:rPr kumimoji="0" lang="it-IT" sz="1000" b="0" i="0" u="none" strike="noStrike" cap="none" normalizeH="0" baseline="0" dirty="0" smtClean="0">
                          <a:ln>
                            <a:noFill/>
                          </a:ln>
                          <a:solidFill>
                            <a:schemeClr val="tx1"/>
                          </a:solidFill>
                          <a:effectLst/>
                          <a:latin typeface="Times New Roman" pitchFamily="18" charset="0"/>
                          <a:cs typeface="Times New Roman" pitchFamily="18" charset="0"/>
                        </a:rPr>
                        <a:t>prevalente/ rilevante di particolari strutture</a:t>
                      </a:r>
                      <a:endParaRPr kumimoji="0" lang="it-IT"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114300" algn="l"/>
                        </a:tabLst>
                      </a:pPr>
                      <a:r>
                        <a:rPr kumimoji="0" lang="it-IT" sz="10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it-IT" sz="1000" b="0" i="0" u="none" strike="noStrike" cap="none" normalizeH="0" baseline="0" dirty="0" err="1" smtClean="0">
                          <a:ln>
                            <a:noFill/>
                          </a:ln>
                          <a:solidFill>
                            <a:schemeClr val="tx1"/>
                          </a:solidFill>
                          <a:effectLst/>
                          <a:latin typeface="Times New Roman" pitchFamily="18" charset="0"/>
                          <a:cs typeface="Times New Roman" pitchFamily="18" charset="0"/>
                        </a:rPr>
                        <a:t>vd</a:t>
                      </a:r>
                      <a:r>
                        <a:rPr kumimoji="0" lang="it-IT" sz="1000" b="0" i="0" u="none" strike="noStrike" cap="none" normalizeH="0" baseline="0" dirty="0" smtClean="0">
                          <a:ln>
                            <a:noFill/>
                          </a:ln>
                          <a:solidFill>
                            <a:schemeClr val="tx1"/>
                          </a:solidFill>
                          <a:effectLst/>
                          <a:latin typeface="Times New Roman" pitchFamily="18" charset="0"/>
                          <a:cs typeface="Times New Roman" pitchFamily="18" charset="0"/>
                        </a:rPr>
                        <a:t>. oltre)</a:t>
                      </a:r>
                      <a:endParaRPr kumimoji="0" lang="it-IT"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es.:</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terminologia</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tecnicismi,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ecc. (vd. oltre)</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es.:</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derivazione,</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affissazione </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None/>
                        <a:tabLst>
                          <a:tab pos="69850" algn="l"/>
                          <a:tab pos="114300" algn="l"/>
                        </a:tabLst>
                      </a:pPr>
                      <a:r>
                        <a:rPr kumimoji="0" lang="it-IT" sz="1000" b="0" i="0" u="none" strike="noStrike" cap="none" normalizeH="0" baseline="0" smtClean="0">
                          <a:ln>
                            <a:noFill/>
                          </a:ln>
                          <a:solidFill>
                            <a:schemeClr val="tx1"/>
                          </a:solidFill>
                          <a:effectLst/>
                          <a:latin typeface="Times New Roman" pitchFamily="18" charset="0"/>
                          <a:cs typeface="Times New Roman" pitchFamily="18" charset="0"/>
                        </a:rPr>
                        <a:t>ecc. (vd. oltre)</a:t>
                      </a:r>
                      <a:endParaRPr kumimoji="0" lang="it-IT"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 name="Line 15"/>
          <p:cNvSpPr>
            <a:spLocks noChangeShapeType="1"/>
          </p:cNvSpPr>
          <p:nvPr/>
        </p:nvSpPr>
        <p:spPr bwMode="auto">
          <a:xfrm>
            <a:off x="2684463" y="2359025"/>
            <a:ext cx="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it-IT"/>
          </a:p>
        </p:txBody>
      </p:sp>
      <p:sp>
        <p:nvSpPr>
          <p:cNvPr id="17" name="Line 14"/>
          <p:cNvSpPr>
            <a:spLocks noChangeShapeType="1"/>
          </p:cNvSpPr>
          <p:nvPr/>
        </p:nvSpPr>
        <p:spPr bwMode="auto">
          <a:xfrm>
            <a:off x="2744788" y="3471863"/>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it-IT"/>
          </a:p>
        </p:txBody>
      </p:sp>
      <p:sp>
        <p:nvSpPr>
          <p:cNvPr id="18" name="Line 13"/>
          <p:cNvSpPr>
            <a:spLocks noChangeShapeType="1"/>
          </p:cNvSpPr>
          <p:nvPr/>
        </p:nvSpPr>
        <p:spPr bwMode="auto">
          <a:xfrm>
            <a:off x="2700338" y="3068638"/>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it-IT"/>
          </a:p>
        </p:txBody>
      </p:sp>
      <p:sp>
        <p:nvSpPr>
          <p:cNvPr id="19" name="Line 12"/>
          <p:cNvSpPr>
            <a:spLocks noChangeShapeType="1"/>
          </p:cNvSpPr>
          <p:nvPr/>
        </p:nvSpPr>
        <p:spPr bwMode="auto">
          <a:xfrm>
            <a:off x="2673350" y="4230688"/>
            <a:ext cx="0"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it-IT"/>
          </a:p>
        </p:txBody>
      </p:sp>
      <p:sp>
        <p:nvSpPr>
          <p:cNvPr id="8228" name="Rectangle 16"/>
          <p:cNvSpPr>
            <a:spLocks noChangeArrowheads="1"/>
          </p:cNvSpPr>
          <p:nvPr/>
        </p:nvSpPr>
        <p:spPr bwMode="auto">
          <a:xfrm>
            <a:off x="2030413" y="2057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31750" algn="l"/>
                <a:tab pos="114300" algn="l"/>
              </a:tabLst>
              <a:defRPr sz="2400">
                <a:solidFill>
                  <a:schemeClr val="tx1"/>
                </a:solidFill>
                <a:latin typeface="Times New Roman" panose="02020603050405020304" pitchFamily="18" charset="0"/>
              </a:defRPr>
            </a:lvl1pPr>
            <a:lvl2pPr marL="742950" indent="-285750">
              <a:tabLst>
                <a:tab pos="31750" algn="l"/>
                <a:tab pos="114300" algn="l"/>
              </a:tabLst>
              <a:defRPr sz="2400">
                <a:solidFill>
                  <a:schemeClr val="tx1"/>
                </a:solidFill>
                <a:latin typeface="Times New Roman" panose="02020603050405020304" pitchFamily="18" charset="0"/>
              </a:defRPr>
            </a:lvl2pPr>
            <a:lvl3pPr marL="1143000" indent="-228600">
              <a:tabLst>
                <a:tab pos="31750" algn="l"/>
                <a:tab pos="114300" algn="l"/>
              </a:tabLst>
              <a:defRPr sz="2400">
                <a:solidFill>
                  <a:schemeClr val="tx1"/>
                </a:solidFill>
                <a:latin typeface="Times New Roman" panose="02020603050405020304" pitchFamily="18" charset="0"/>
              </a:defRPr>
            </a:lvl3pPr>
            <a:lvl4pPr marL="1600200" indent="-228600">
              <a:tabLst>
                <a:tab pos="31750" algn="l"/>
                <a:tab pos="114300" algn="l"/>
              </a:tabLst>
              <a:defRPr sz="2400">
                <a:solidFill>
                  <a:schemeClr val="tx1"/>
                </a:solidFill>
                <a:latin typeface="Times New Roman" panose="02020603050405020304" pitchFamily="18" charset="0"/>
              </a:defRPr>
            </a:lvl4pPr>
            <a:lvl5pPr marL="2057400" indent="-228600">
              <a:tabLst>
                <a:tab pos="31750" algn="l"/>
                <a:tab pos="114300"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1750" algn="l"/>
                <a:tab pos="114300"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1750" algn="l"/>
                <a:tab pos="114300"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1750" algn="l"/>
                <a:tab pos="114300"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1750" algn="l"/>
                <a:tab pos="114300" algn="l"/>
              </a:tabLst>
              <a:defRPr sz="2400">
                <a:solidFill>
                  <a:schemeClr val="tx1"/>
                </a:solidFill>
                <a:latin typeface="Times New Roman" panose="02020603050405020304" pitchFamily="18" charset="0"/>
              </a:defRPr>
            </a:lvl9pPr>
          </a:lstStyle>
          <a:p>
            <a:endParaRPr lang="it-IT" altLang="it-IT">
              <a:effectLst/>
            </a:endParaRPr>
          </a:p>
        </p:txBody>
      </p:sp>
    </p:spTree>
    <p:extLst>
      <p:ext uri="{BB962C8B-B14F-4D97-AF65-F5344CB8AC3E}">
        <p14:creationId xmlns:p14="http://schemas.microsoft.com/office/powerpoint/2010/main" val="3823007772"/>
      </p:ext>
    </p:extLst>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dimensione lessicale: il termine  </a:t>
            </a:r>
            <a:endParaRPr lang="it-IT" dirty="0"/>
          </a:p>
        </p:txBody>
      </p:sp>
      <p:sp>
        <p:nvSpPr>
          <p:cNvPr id="3" name="Segnaposto contenuto 2"/>
          <p:cNvSpPr>
            <a:spLocks noGrp="1"/>
          </p:cNvSpPr>
          <p:nvPr>
            <p:ph idx="1"/>
          </p:nvPr>
        </p:nvSpPr>
        <p:spPr/>
        <p:txBody>
          <a:bodyPr>
            <a:normAutofit/>
          </a:bodyPr>
          <a:lstStyle/>
          <a:p>
            <a:r>
              <a:rPr lang="it-IT" dirty="0" smtClean="0"/>
              <a:t>• tendenzialmente non ambiguo, cioè </a:t>
            </a:r>
            <a:r>
              <a:rPr lang="it-IT" dirty="0" err="1" smtClean="0"/>
              <a:t>monoreferenziale</a:t>
            </a:r>
            <a:r>
              <a:rPr lang="it-IT" dirty="0" smtClean="0"/>
              <a:t>;</a:t>
            </a:r>
          </a:p>
          <a:p>
            <a:r>
              <a:rPr lang="it-IT" dirty="0" smtClean="0"/>
              <a:t>• prevalentemente stabile, vale a dire che la variazione diacronica nella microlingua è tendente o uguale a zero </a:t>
            </a:r>
          </a:p>
          <a:p>
            <a:pPr>
              <a:buFont typeface="Arial" panose="020B0604020202020204" pitchFamily="34" charset="0"/>
              <a:buChar char="•"/>
            </a:pPr>
            <a:r>
              <a:rPr lang="it-IT" dirty="0" smtClean="0"/>
              <a:t>PAROLA</a:t>
            </a:r>
            <a:r>
              <a:rPr lang="it-IT" dirty="0"/>
              <a:t>: UNITA' MINIMA DI LESSICO</a:t>
            </a:r>
          </a:p>
          <a:p>
            <a:pPr>
              <a:buFont typeface="Arial" panose="020B0604020202020204" pitchFamily="34" charset="0"/>
              <a:buChar char="•"/>
            </a:pPr>
            <a:r>
              <a:rPr lang="it-IT" dirty="0"/>
              <a:t>TERMINE: UNITA' MINIMA DI LESSICO NELLE MICROLINGUE (ML)</a:t>
            </a:r>
          </a:p>
          <a:p>
            <a:r>
              <a:rPr lang="it-IT" dirty="0" smtClean="0"/>
              <a:t>Non </a:t>
            </a:r>
            <a:r>
              <a:rPr lang="it-IT" dirty="0"/>
              <a:t>esiste sinonimia nelle ml: </a:t>
            </a:r>
          </a:p>
          <a:p>
            <a:pPr lvl="1"/>
            <a:r>
              <a:rPr lang="it-IT" b="1" dirty="0"/>
              <a:t>Divisa= uniforme in ambito </a:t>
            </a:r>
            <a:r>
              <a:rPr lang="it-IT" b="1" dirty="0" smtClean="0"/>
              <a:t>militare/ </a:t>
            </a:r>
            <a:r>
              <a:rPr lang="it-IT" b="1" dirty="0"/>
              <a:t>Moneta in ambito bancario (segnalato dal dizionario)</a:t>
            </a:r>
          </a:p>
          <a:p>
            <a:pPr>
              <a:buNone/>
            </a:pPr>
            <a:endParaRPr lang="it-IT" sz="1800" dirty="0"/>
          </a:p>
          <a:p>
            <a:endParaRPr lang="it-IT" dirty="0"/>
          </a:p>
        </p:txBody>
      </p:sp>
    </p:spTree>
    <p:extLst>
      <p:ext uri="{BB962C8B-B14F-4D97-AF65-F5344CB8AC3E}">
        <p14:creationId xmlns:p14="http://schemas.microsoft.com/office/powerpoint/2010/main" val="1188842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algn="ctr"/>
            <a:r>
              <a:rPr lang="it-IT" altLang="it-IT" sz="2800" b="1" dirty="0" smtClean="0">
                <a:latin typeface="Comic Sans MS" panose="030F0702030302020204" pitchFamily="66" charset="0"/>
              </a:rPr>
              <a:t>Formazione lessico specialistico</a:t>
            </a:r>
            <a:endParaRPr lang="it-IT" altLang="it-IT" sz="2800" b="1" i="1" dirty="0" smtClean="0">
              <a:solidFill>
                <a:srgbClr val="006600"/>
              </a:solidFill>
              <a:latin typeface="Comic Sans MS" panose="030F0702030302020204" pitchFamily="66" charset="0"/>
              <a:cs typeface="Tahoma" panose="020B0604030504040204" pitchFamily="34" charset="0"/>
            </a:endParaRPr>
          </a:p>
        </p:txBody>
      </p:sp>
      <p:sp>
        <p:nvSpPr>
          <p:cNvPr id="2" name="Segnaposto contenuto 1"/>
          <p:cNvSpPr>
            <a:spLocks noGrp="1"/>
          </p:cNvSpPr>
          <p:nvPr>
            <p:ph idx="1"/>
          </p:nvPr>
        </p:nvSpPr>
        <p:spPr/>
        <p:txBody>
          <a:bodyPr/>
          <a:lstStyle/>
          <a:p>
            <a:r>
              <a:rPr lang="it-IT" altLang="it-IT" b="1" dirty="0"/>
              <a:t>Transfert</a:t>
            </a:r>
            <a:r>
              <a:rPr lang="it-IT" altLang="it-IT" dirty="0"/>
              <a:t> (o travaso lessicale): passaggio di lessemi o di categorie lessicali  dal LS di una scienza ad un’altra: ad es. la genetica molecolare dalla linguistica: </a:t>
            </a:r>
            <a:r>
              <a:rPr lang="it-IT" altLang="it-IT" i="1" dirty="0"/>
              <a:t>codice, messaggio, tradurre</a:t>
            </a:r>
            <a:r>
              <a:rPr lang="it-IT" altLang="it-IT" dirty="0"/>
              <a:t>, ecc.;  dalla medicina all’astrofisica: </a:t>
            </a:r>
            <a:r>
              <a:rPr lang="it-IT" altLang="it-IT" i="1" dirty="0"/>
              <a:t>collasso</a:t>
            </a:r>
            <a:r>
              <a:rPr lang="it-IT" altLang="it-IT" dirty="0"/>
              <a:t> stellare;</a:t>
            </a:r>
          </a:p>
          <a:p>
            <a:endParaRPr lang="it-IT" altLang="it-IT" dirty="0"/>
          </a:p>
          <a:p>
            <a:r>
              <a:rPr lang="it-IT" altLang="it-IT" b="1" dirty="0"/>
              <a:t>Neologismi</a:t>
            </a:r>
            <a:r>
              <a:rPr lang="it-IT" altLang="it-IT" dirty="0"/>
              <a:t> (in italiano nascono circa 1000 parole all’anno) tramite meccanismi di formazione di parola: </a:t>
            </a:r>
            <a:r>
              <a:rPr lang="it-IT" altLang="it-IT" b="1" dirty="0"/>
              <a:t>derivazione</a:t>
            </a:r>
            <a:r>
              <a:rPr lang="it-IT" altLang="it-IT" dirty="0"/>
              <a:t> (aggiunta alla base lessicale di affissi o confissi, anche di origine greco-latina come  </a:t>
            </a:r>
            <a:r>
              <a:rPr lang="it-IT" altLang="it-IT" i="1" dirty="0" err="1"/>
              <a:t>iper</a:t>
            </a:r>
            <a:r>
              <a:rPr lang="it-IT" altLang="it-IT" i="1" dirty="0"/>
              <a:t>, micro, mono</a:t>
            </a:r>
            <a:r>
              <a:rPr lang="it-IT" altLang="it-IT" dirty="0"/>
              <a:t>): saturo-&gt; </a:t>
            </a:r>
            <a:r>
              <a:rPr lang="it-IT" altLang="it-IT" i="1" dirty="0"/>
              <a:t>insaturo</a:t>
            </a:r>
            <a:r>
              <a:rPr lang="it-IT" altLang="it-IT" dirty="0"/>
              <a:t>, capillare -&gt; </a:t>
            </a:r>
            <a:r>
              <a:rPr lang="it-IT" altLang="it-IT" i="1" dirty="0"/>
              <a:t>capillarità</a:t>
            </a:r>
            <a:r>
              <a:rPr lang="it-IT" altLang="it-IT" dirty="0"/>
              <a:t>, </a:t>
            </a:r>
            <a:r>
              <a:rPr lang="it-IT" altLang="it-IT" i="1" dirty="0"/>
              <a:t>tele-visione</a:t>
            </a:r>
            <a:r>
              <a:rPr lang="it-IT" altLang="it-IT" dirty="0"/>
              <a:t>, </a:t>
            </a:r>
            <a:r>
              <a:rPr lang="it-IT" altLang="it-IT" i="1" dirty="0"/>
              <a:t>gastro-scopia</a:t>
            </a:r>
            <a:r>
              <a:rPr lang="it-IT" altLang="it-IT" dirty="0"/>
              <a:t> ma anche alterazione: cedolino, patentino; </a:t>
            </a:r>
            <a:r>
              <a:rPr lang="it-IT" altLang="it-IT" b="1" dirty="0"/>
              <a:t>composizione</a:t>
            </a:r>
            <a:r>
              <a:rPr lang="it-IT" altLang="it-IT" dirty="0"/>
              <a:t> (combinazione di due o più forme autonome): </a:t>
            </a:r>
            <a:r>
              <a:rPr lang="it-IT" altLang="it-IT" i="1" dirty="0"/>
              <a:t>luce spia benzina</a:t>
            </a:r>
            <a:r>
              <a:rPr lang="it-IT" altLang="it-IT" dirty="0"/>
              <a:t>, </a:t>
            </a:r>
            <a:r>
              <a:rPr lang="it-IT" altLang="it-IT" i="1" dirty="0"/>
              <a:t>codice a barre, potenziale di contatto </a:t>
            </a:r>
            <a:r>
              <a:rPr lang="it-IT" altLang="it-IT" dirty="0"/>
              <a:t>-&gt; cfr. unità polirematiche)</a:t>
            </a:r>
          </a:p>
          <a:p>
            <a:endParaRPr lang="it-IT" dirty="0"/>
          </a:p>
        </p:txBody>
      </p:sp>
      <p:sp>
        <p:nvSpPr>
          <p:cNvPr id="5" name="Segnaposto numero diapositiva 5"/>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D4407D4-53C5-48BD-9F19-B0872ADD2F17}" type="slidenum">
              <a:rPr lang="en-US" altLang="it-IT" sz="1400">
                <a:latin typeface="Arial" panose="020B0604020202020204" pitchFamily="34" charset="0"/>
              </a:rPr>
              <a:pPr/>
              <a:t>13</a:t>
            </a:fld>
            <a:endParaRPr lang="en-US" altLang="it-IT" sz="1400">
              <a:latin typeface="Arial" panose="020B0604020202020204" pitchFamily="34" charset="0"/>
            </a:endParaRPr>
          </a:p>
        </p:txBody>
      </p:sp>
    </p:spTree>
    <p:extLst>
      <p:ext uri="{BB962C8B-B14F-4D97-AF65-F5344CB8AC3E}">
        <p14:creationId xmlns:p14="http://schemas.microsoft.com/office/powerpoint/2010/main" val="388277255"/>
      </p:ext>
    </p:extLst>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2800" b="1" dirty="0">
                <a:latin typeface="Comic Sans MS" panose="030F0702030302020204" pitchFamily="66" charset="0"/>
              </a:rPr>
              <a:t>Formazione lessico specialistico</a:t>
            </a:r>
            <a:endParaRPr lang="it-IT" sz="2800" dirty="0"/>
          </a:p>
        </p:txBody>
      </p:sp>
      <p:sp>
        <p:nvSpPr>
          <p:cNvPr id="3" name="Segnaposto contenuto 2"/>
          <p:cNvSpPr>
            <a:spLocks noGrp="1"/>
          </p:cNvSpPr>
          <p:nvPr>
            <p:ph idx="1"/>
          </p:nvPr>
        </p:nvSpPr>
        <p:spPr/>
        <p:txBody>
          <a:bodyPr/>
          <a:lstStyle/>
          <a:p>
            <a:r>
              <a:rPr lang="it-IT" altLang="it-IT" dirty="0"/>
              <a:t>Largo uso di </a:t>
            </a:r>
            <a:r>
              <a:rPr lang="it-IT" altLang="it-IT" b="1" dirty="0"/>
              <a:t>unità polirematiche </a:t>
            </a:r>
            <a:r>
              <a:rPr lang="it-IT" altLang="it-IT" dirty="0"/>
              <a:t>(</a:t>
            </a:r>
            <a:r>
              <a:rPr lang="it-IT" altLang="it-IT" i="1" dirty="0"/>
              <a:t>tasso di sconto, estratto conto, avviso di garanzia, midollo spinale</a:t>
            </a:r>
            <a:r>
              <a:rPr lang="it-IT" altLang="it-IT" dirty="0"/>
              <a:t>) e fraseologia idiomatica -&gt; solidarietà semantica:  collocazioni e” tecnicismi collaterali”  (</a:t>
            </a:r>
            <a:r>
              <a:rPr lang="it-IT" altLang="it-IT" i="1" dirty="0"/>
              <a:t>ricorrere in appello, prestare giuramento, accusare un dolore</a:t>
            </a:r>
            <a:r>
              <a:rPr lang="it-IT" altLang="it-IT" dirty="0"/>
              <a:t>)</a:t>
            </a:r>
          </a:p>
          <a:p>
            <a:r>
              <a:rPr lang="it-IT" altLang="it-IT" dirty="0"/>
              <a:t> </a:t>
            </a:r>
          </a:p>
          <a:p>
            <a:r>
              <a:rPr lang="it-IT" altLang="it-IT" dirty="0"/>
              <a:t>Uso di </a:t>
            </a:r>
            <a:r>
              <a:rPr lang="it-IT" altLang="it-IT" b="1" dirty="0"/>
              <a:t>sigle</a:t>
            </a:r>
            <a:r>
              <a:rPr lang="it-IT" altLang="it-IT" dirty="0"/>
              <a:t>,  acronimi e abbreviazioni (</a:t>
            </a:r>
            <a:r>
              <a:rPr lang="it-IT" altLang="it-IT" i="1" dirty="0"/>
              <a:t>ROM, la TAC, l’AIDS, l’</a:t>
            </a:r>
            <a:r>
              <a:rPr lang="it-IT" altLang="it-IT" i="1" dirty="0" err="1"/>
              <a:t>odg</a:t>
            </a:r>
            <a:r>
              <a:rPr lang="it-IT" altLang="it-IT" i="1" dirty="0"/>
              <a:t>, il </a:t>
            </a:r>
            <a:r>
              <a:rPr lang="it-IT" altLang="it-IT" i="1" dirty="0" err="1"/>
              <a:t>cda</a:t>
            </a:r>
            <a:r>
              <a:rPr lang="it-IT" altLang="it-IT" i="1" dirty="0"/>
              <a:t>, </a:t>
            </a:r>
            <a:r>
              <a:rPr lang="it-IT" altLang="it-IT" i="1" dirty="0" err="1"/>
              <a:t>ctrl</a:t>
            </a:r>
            <a:r>
              <a:rPr lang="it-IT" altLang="it-IT" i="1" dirty="0"/>
              <a:t>, </a:t>
            </a:r>
            <a:r>
              <a:rPr lang="it-IT" altLang="it-IT" i="1" dirty="0" err="1"/>
              <a:t>fwd</a:t>
            </a:r>
            <a:r>
              <a:rPr lang="it-IT" altLang="it-IT" i="1" dirty="0"/>
              <a:t>, demo</a:t>
            </a:r>
            <a:r>
              <a:rPr lang="it-IT" altLang="it-IT" dirty="0"/>
              <a:t>)</a:t>
            </a:r>
          </a:p>
          <a:p>
            <a:r>
              <a:rPr lang="it-IT" altLang="it-IT" dirty="0"/>
              <a:t> </a:t>
            </a:r>
          </a:p>
          <a:p>
            <a:r>
              <a:rPr lang="it-IT" altLang="it-IT" dirty="0"/>
              <a:t>Uso di </a:t>
            </a:r>
            <a:r>
              <a:rPr lang="it-IT" altLang="it-IT" b="1" dirty="0"/>
              <a:t>prestiti</a:t>
            </a:r>
            <a:r>
              <a:rPr lang="it-IT" altLang="it-IT" dirty="0"/>
              <a:t> (</a:t>
            </a:r>
            <a:r>
              <a:rPr lang="it-IT" altLang="it-IT" i="1" dirty="0" err="1"/>
              <a:t>pen</a:t>
            </a:r>
            <a:r>
              <a:rPr lang="it-IT" altLang="it-IT" i="1" dirty="0"/>
              <a:t> drive, mouse, target</a:t>
            </a:r>
            <a:r>
              <a:rPr lang="it-IT" altLang="it-IT" dirty="0"/>
              <a:t>) e di </a:t>
            </a:r>
            <a:r>
              <a:rPr lang="it-IT" altLang="it-IT" b="1" dirty="0"/>
              <a:t>calchi</a:t>
            </a:r>
            <a:r>
              <a:rPr lang="it-IT" altLang="it-IT" dirty="0"/>
              <a:t> (</a:t>
            </a:r>
            <a:r>
              <a:rPr lang="it-IT" altLang="it-IT" i="1" dirty="0" err="1"/>
              <a:t>clampaggio</a:t>
            </a:r>
            <a:r>
              <a:rPr lang="it-IT" altLang="it-IT" dirty="0"/>
              <a:t> dal </a:t>
            </a:r>
            <a:r>
              <a:rPr lang="it-IT" altLang="it-IT" dirty="0" err="1"/>
              <a:t>fr</a:t>
            </a:r>
            <a:r>
              <a:rPr lang="it-IT" altLang="it-IT" dirty="0"/>
              <a:t>. </a:t>
            </a:r>
            <a:r>
              <a:rPr lang="it-IT" altLang="it-IT" i="1" dirty="0" err="1"/>
              <a:t>clampage</a:t>
            </a:r>
            <a:r>
              <a:rPr lang="it-IT" altLang="it-IT" dirty="0"/>
              <a:t>, </a:t>
            </a:r>
            <a:r>
              <a:rPr lang="it-IT" altLang="it-IT" i="1" dirty="0"/>
              <a:t>esternalizzare</a:t>
            </a:r>
            <a:r>
              <a:rPr lang="it-IT" altLang="it-IT" dirty="0"/>
              <a:t> dall’ing. </a:t>
            </a:r>
            <a:r>
              <a:rPr lang="it-IT" altLang="it-IT" i="1" dirty="0" err="1"/>
              <a:t>Externalise</a:t>
            </a:r>
            <a:r>
              <a:rPr lang="it-IT" altLang="it-IT" i="1" dirty="0"/>
              <a:t>)</a:t>
            </a:r>
            <a:endParaRPr lang="it-IT" dirty="0"/>
          </a:p>
          <a:p>
            <a:endParaRPr lang="it-IT" dirty="0"/>
          </a:p>
        </p:txBody>
      </p:sp>
    </p:spTree>
    <p:extLst>
      <p:ext uri="{BB962C8B-B14F-4D97-AF65-F5344CB8AC3E}">
        <p14:creationId xmlns:p14="http://schemas.microsoft.com/office/powerpoint/2010/main" val="1890518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DIMENSIONE TESTUALE CARATTERISTICHE COMUNI AI TESTI MICROLINGUISTICI SCRITTI</a:t>
            </a:r>
            <a:endParaRPr lang="it-IT" dirty="0"/>
          </a:p>
        </p:txBody>
      </p:sp>
      <p:sp>
        <p:nvSpPr>
          <p:cNvPr id="3" name="Segnaposto contenuto 2"/>
          <p:cNvSpPr>
            <a:spLocks noGrp="1"/>
          </p:cNvSpPr>
          <p:nvPr>
            <p:ph idx="1"/>
          </p:nvPr>
        </p:nvSpPr>
        <p:spPr/>
        <p:txBody>
          <a:bodyPr>
            <a:normAutofit/>
          </a:bodyPr>
          <a:lstStyle/>
          <a:p>
            <a:pPr>
              <a:buNone/>
            </a:pPr>
            <a:r>
              <a:rPr lang="it-IT" dirty="0" smtClean="0"/>
              <a:t>• Strutturati in paragrafi brevi, con titoli e sottotitoli</a:t>
            </a:r>
          </a:p>
          <a:p>
            <a:pPr>
              <a:buNone/>
            </a:pPr>
            <a:r>
              <a:rPr lang="it-IT" dirty="0" smtClean="0"/>
              <a:t>• </a:t>
            </a:r>
            <a:r>
              <a:rPr lang="it-IT" b="1" dirty="0" smtClean="0"/>
              <a:t>Paratassi prevale su ipotassi</a:t>
            </a:r>
          </a:p>
          <a:p>
            <a:pPr>
              <a:buNone/>
            </a:pPr>
            <a:r>
              <a:rPr lang="it-IT" dirty="0" smtClean="0"/>
              <a:t>• Coerenza (filo del discorso) e struttura/trama concettuale trasparenti per aiutare il lettore</a:t>
            </a:r>
          </a:p>
          <a:p>
            <a:pPr>
              <a:buNone/>
            </a:pPr>
            <a:r>
              <a:rPr lang="it-IT" dirty="0" smtClean="0"/>
              <a:t>• Ampio apparato ipertestuale (Note a piè di pagina, glosse, tabelle, grafici ecc..)</a:t>
            </a:r>
          </a:p>
          <a:p>
            <a:pPr>
              <a:buNone/>
            </a:pPr>
            <a:r>
              <a:rPr lang="it-IT" dirty="0" smtClean="0"/>
              <a:t>• Ampie citazioni, di solito evidenziate da corpo e giustezza, derivate da</a:t>
            </a:r>
          </a:p>
          <a:p>
            <a:pPr>
              <a:buNone/>
            </a:pPr>
            <a:r>
              <a:rPr lang="it-IT" dirty="0" smtClean="0"/>
              <a:t>altre fonti (cfr tesi di laurea)</a:t>
            </a:r>
          </a:p>
          <a:p>
            <a:pPr>
              <a:buNone/>
            </a:pPr>
            <a:endParaRPr lang="it-IT" dirty="0"/>
          </a:p>
        </p:txBody>
      </p:sp>
    </p:spTree>
    <p:extLst>
      <p:ext uri="{BB962C8B-B14F-4D97-AF65-F5344CB8AC3E}">
        <p14:creationId xmlns:p14="http://schemas.microsoft.com/office/powerpoint/2010/main" val="32131413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it-IT" altLang="it-IT" sz="2000" dirty="0" smtClean="0">
                <a:latin typeface="Comic Sans MS" panose="030F0702030302020204" pitchFamily="66" charset="0"/>
                <a:sym typeface="Wingdings 3" panose="05040102010807070707" pitchFamily="18" charset="2"/>
              </a:rPr>
              <a:t></a:t>
            </a:r>
            <a:r>
              <a:rPr lang="it-IT" altLang="it-IT" sz="2000" dirty="0" smtClean="0">
                <a:latin typeface="Comic Sans MS" panose="030F0702030302020204" pitchFamily="66" charset="0"/>
              </a:rPr>
              <a:t> Meccanismi di COESIONE</a:t>
            </a:r>
          </a:p>
        </p:txBody>
      </p:sp>
      <p:sp>
        <p:nvSpPr>
          <p:cNvPr id="3" name="Segnaposto contenuto 2"/>
          <p:cNvSpPr>
            <a:spLocks noGrp="1"/>
          </p:cNvSpPr>
          <p:nvPr>
            <p:ph idx="1"/>
          </p:nvPr>
        </p:nvSpPr>
        <p:spPr/>
        <p:txBody>
          <a:bodyPr>
            <a:normAutofit/>
          </a:bodyPr>
          <a:lstStyle/>
          <a:p>
            <a:pPr marL="0" indent="0">
              <a:buNone/>
              <a:defRPr/>
            </a:pPr>
            <a:r>
              <a:rPr lang="it-IT" dirty="0" smtClean="0"/>
              <a:t>-Nominalizzazione       </a:t>
            </a:r>
            <a:endParaRPr lang="it-IT" sz="3600" dirty="0"/>
          </a:p>
          <a:p>
            <a:pPr marL="0" indent="0">
              <a:buNone/>
              <a:defRPr/>
            </a:pPr>
            <a:r>
              <a:rPr lang="it-IT" dirty="0"/>
              <a:t>- Uso di connettori</a:t>
            </a:r>
            <a:endParaRPr lang="it-IT" sz="3600" dirty="0"/>
          </a:p>
          <a:p>
            <a:pPr marL="0" indent="0">
              <a:buNone/>
              <a:defRPr/>
            </a:pPr>
            <a:r>
              <a:rPr lang="it-IT" dirty="0" smtClean="0"/>
              <a:t>- Referenza </a:t>
            </a:r>
            <a:r>
              <a:rPr lang="it-IT" dirty="0"/>
              <a:t>anaforica: uso di incapsulatori, cioè di elementi lessicali che riprendono o anticipano intere porzioni di testo (in genere la ripresa lessicale è preferita a quella tramite pronomi : </a:t>
            </a:r>
            <a:r>
              <a:rPr lang="it-IT" i="1" dirty="0"/>
              <a:t>la legge citata,  questo </a:t>
            </a:r>
            <a:r>
              <a:rPr lang="it-IT" i="1" dirty="0" smtClean="0"/>
              <a:t>esperimento</a:t>
            </a:r>
            <a:r>
              <a:rPr lang="it-IT" dirty="0" smtClean="0"/>
              <a:t>)</a:t>
            </a:r>
            <a:endParaRPr lang="it-IT" sz="3600" dirty="0" smtClean="0"/>
          </a:p>
          <a:p>
            <a:pPr marL="0" indent="0">
              <a:buNone/>
              <a:defRPr/>
            </a:pPr>
            <a:r>
              <a:rPr lang="it-IT" dirty="0" smtClean="0"/>
              <a:t>- Pragmatica</a:t>
            </a:r>
            <a:r>
              <a:rPr lang="it-IT" dirty="0"/>
              <a:t>: prevalgono scopi denotativi e referenziali ma nei testi divulgativi o didattici vi sono anche indicatori illocutori (ad es. avverbi  epistemici come </a:t>
            </a:r>
            <a:r>
              <a:rPr lang="it-IT" i="1" dirty="0"/>
              <a:t>certamente</a:t>
            </a:r>
            <a:r>
              <a:rPr lang="it-IT" dirty="0"/>
              <a:t>) o modali (formule per limitare o mitigare: </a:t>
            </a:r>
            <a:r>
              <a:rPr lang="it-IT" i="1" dirty="0"/>
              <a:t>sembra lecito dedurre, una sorta di,</a:t>
            </a:r>
            <a:r>
              <a:rPr lang="it-IT" dirty="0"/>
              <a:t> ecc.)</a:t>
            </a:r>
            <a:endParaRPr lang="it-IT" sz="3600" dirty="0"/>
          </a:p>
          <a:p>
            <a:endParaRPr lang="it-IT" dirty="0"/>
          </a:p>
        </p:txBody>
      </p:sp>
      <p:sp>
        <p:nvSpPr>
          <p:cNvPr id="5" name="Segnaposto numero diapositiva 5"/>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A02B601-9DF5-4069-A418-7D5AFC8C3551}" type="slidenum">
              <a:rPr lang="en-US" altLang="it-IT" sz="1400">
                <a:latin typeface="Arial" panose="020B0604020202020204" pitchFamily="34" charset="0"/>
              </a:rPr>
              <a:pPr/>
              <a:t>16</a:t>
            </a:fld>
            <a:endParaRPr lang="en-US" altLang="it-IT" sz="1400">
              <a:latin typeface="Arial" panose="020B0604020202020204" pitchFamily="34" charset="0"/>
            </a:endParaRPr>
          </a:p>
        </p:txBody>
      </p:sp>
      <p:sp>
        <p:nvSpPr>
          <p:cNvPr id="2" name="Rettangolo 1"/>
          <p:cNvSpPr/>
          <p:nvPr/>
        </p:nvSpPr>
        <p:spPr>
          <a:xfrm>
            <a:off x="976313" y="981075"/>
            <a:ext cx="7777162" cy="369332"/>
          </a:xfrm>
          <a:prstGeom prst="rect">
            <a:avLst/>
          </a:prstGeom>
        </p:spPr>
        <p:txBody>
          <a:bodyPr>
            <a:spAutoFit/>
          </a:bodyPr>
          <a:lstStyle/>
          <a:p>
            <a:pPr>
              <a:defRPr/>
            </a:pPr>
            <a:r>
              <a:rPr lang="it-IT" dirty="0" smtClean="0">
                <a:effectLst/>
              </a:rPr>
              <a:t>-</a:t>
            </a:r>
            <a:endParaRPr lang="it-IT" sz="3600" dirty="0">
              <a:effectLst/>
            </a:endParaRPr>
          </a:p>
        </p:txBody>
      </p:sp>
    </p:spTree>
    <p:extLst>
      <p:ext uri="{BB962C8B-B14F-4D97-AF65-F5344CB8AC3E}">
        <p14:creationId xmlns:p14="http://schemas.microsoft.com/office/powerpoint/2010/main" val="1449052446"/>
      </p:ext>
    </p:extLst>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algn="ctr"/>
            <a:r>
              <a:rPr lang="it-IT" sz="2800" b="1" dirty="0"/>
              <a:t>DIMENSIONE SINTATTICA</a:t>
            </a:r>
            <a:endParaRPr lang="it-IT" altLang="it-IT" sz="2800" b="1" i="1" dirty="0" smtClean="0">
              <a:solidFill>
                <a:srgbClr val="006600"/>
              </a:solidFill>
              <a:latin typeface="Comic Sans MS" panose="030F0702030302020204" pitchFamily="66" charset="0"/>
              <a:cs typeface="Tahoma" panose="020B0604030504040204" pitchFamily="34" charset="0"/>
            </a:endParaRPr>
          </a:p>
        </p:txBody>
      </p:sp>
      <p:sp>
        <p:nvSpPr>
          <p:cNvPr id="2" name="Segnaposto contenuto 1"/>
          <p:cNvSpPr>
            <a:spLocks noGrp="1"/>
          </p:cNvSpPr>
          <p:nvPr>
            <p:ph idx="1"/>
          </p:nvPr>
        </p:nvSpPr>
        <p:spPr/>
        <p:txBody>
          <a:bodyPr>
            <a:normAutofit fontScale="92500" lnSpcReduction="20000"/>
          </a:bodyPr>
          <a:lstStyle/>
          <a:p>
            <a:r>
              <a:rPr lang="it-IT" altLang="it-IT" dirty="0"/>
              <a:t>predominanza della </a:t>
            </a:r>
            <a:r>
              <a:rPr lang="it-IT" altLang="it-IT" b="1" dirty="0"/>
              <a:t>coordinazione</a:t>
            </a:r>
            <a:r>
              <a:rPr lang="it-IT" altLang="it-IT" dirty="0"/>
              <a:t> (eccezione: il </a:t>
            </a:r>
            <a:r>
              <a:rPr lang="it-IT" altLang="it-IT" dirty="0" err="1"/>
              <a:t>ling</a:t>
            </a:r>
            <a:r>
              <a:rPr lang="it-IT" altLang="it-IT" dirty="0"/>
              <a:t>. giuridico)</a:t>
            </a:r>
          </a:p>
          <a:p>
            <a:pPr>
              <a:buFont typeface="Arial" panose="020B0604020202020204" pitchFamily="34" charset="0"/>
              <a:buChar char="•"/>
            </a:pPr>
            <a:r>
              <a:rPr lang="it-IT" altLang="it-IT" dirty="0" smtClean="0"/>
              <a:t>eliminazione </a:t>
            </a:r>
            <a:r>
              <a:rPr lang="it-IT" altLang="it-IT" dirty="0"/>
              <a:t>di frasi relative (sostituite da aggettivi/ part. pass. con valore di passivo Es</a:t>
            </a:r>
            <a:r>
              <a:rPr lang="it-IT" altLang="it-IT" i="1" dirty="0"/>
              <a:t>.: che non è stata correttamente inserita</a:t>
            </a:r>
            <a:r>
              <a:rPr lang="it-IT" altLang="it-IT" dirty="0"/>
              <a:t> -&gt; </a:t>
            </a:r>
            <a:r>
              <a:rPr lang="it-IT" altLang="it-IT" i="1" dirty="0"/>
              <a:t>non correttamente inserita</a:t>
            </a:r>
            <a:r>
              <a:rPr lang="it-IT" altLang="it-IT" dirty="0"/>
              <a:t>)</a:t>
            </a:r>
          </a:p>
          <a:p>
            <a:pPr>
              <a:buFont typeface="Arial" panose="020B0604020202020204" pitchFamily="34" charset="0"/>
              <a:buChar char="•"/>
            </a:pPr>
            <a:r>
              <a:rPr lang="it-IT" altLang="it-IT" dirty="0" smtClean="0"/>
              <a:t> </a:t>
            </a:r>
            <a:r>
              <a:rPr lang="it-IT" altLang="it-IT" b="1" dirty="0"/>
              <a:t>elisione di articoli e preposizioni </a:t>
            </a:r>
            <a:r>
              <a:rPr lang="it-IT" altLang="it-IT" dirty="0"/>
              <a:t>(es. </a:t>
            </a:r>
            <a:r>
              <a:rPr lang="it-IT" altLang="it-IT" i="1" dirty="0"/>
              <a:t>accusare ricevuta, premere pulsante A, dispositivo input-output</a:t>
            </a:r>
            <a:r>
              <a:rPr lang="it-IT" altLang="it-IT" dirty="0"/>
              <a:t>)</a:t>
            </a:r>
          </a:p>
          <a:p>
            <a:pPr>
              <a:buFont typeface="Arial" panose="020B0604020202020204" pitchFamily="34" charset="0"/>
              <a:buChar char="•"/>
            </a:pPr>
            <a:r>
              <a:rPr lang="it-IT" altLang="it-IT" dirty="0" smtClean="0"/>
              <a:t> </a:t>
            </a:r>
            <a:r>
              <a:rPr lang="it-IT" altLang="it-IT" dirty="0"/>
              <a:t>enunciazione tendente alla </a:t>
            </a:r>
            <a:r>
              <a:rPr lang="it-IT" altLang="it-IT" b="1" dirty="0"/>
              <a:t>spersonalizzazione</a:t>
            </a:r>
            <a:r>
              <a:rPr lang="it-IT" altLang="it-IT" dirty="0"/>
              <a:t>: uso di forme impersonali e passive (spesso con omissione dell'agente)</a:t>
            </a:r>
          </a:p>
          <a:p>
            <a:pPr>
              <a:buFont typeface="Arial" panose="020B0604020202020204" pitchFamily="34" charset="0"/>
              <a:buChar char="•"/>
            </a:pPr>
            <a:r>
              <a:rPr lang="it-IT" altLang="it-IT" dirty="0"/>
              <a:t>tendenza alla semplificazione della struttura </a:t>
            </a:r>
            <a:r>
              <a:rPr lang="it-IT" altLang="it-IT" u="sng" dirty="0"/>
              <a:t>superficiale</a:t>
            </a:r>
            <a:r>
              <a:rPr lang="it-IT" altLang="it-IT" dirty="0"/>
              <a:t> del periodo (GN + V + GN )</a:t>
            </a:r>
          </a:p>
          <a:p>
            <a:pPr>
              <a:buFont typeface="Arial" panose="020B0604020202020204" pitchFamily="34" charset="0"/>
              <a:buChar char="•"/>
            </a:pPr>
            <a:r>
              <a:rPr lang="it-IT" altLang="it-IT" dirty="0" smtClean="0"/>
              <a:t> </a:t>
            </a:r>
            <a:r>
              <a:rPr lang="it-IT" altLang="it-IT" b="1" dirty="0"/>
              <a:t>lunghezza e complessità </a:t>
            </a:r>
            <a:r>
              <a:rPr lang="it-IT" altLang="it-IT" dirty="0"/>
              <a:t>(alta densità lessicale) del periodo</a:t>
            </a:r>
          </a:p>
          <a:p>
            <a:pPr>
              <a:buFont typeface="Arial" panose="020B0604020202020204" pitchFamily="34" charset="0"/>
              <a:buChar char="•"/>
            </a:pPr>
            <a:r>
              <a:rPr lang="it-IT" altLang="it-IT" dirty="0" smtClean="0"/>
              <a:t> </a:t>
            </a:r>
            <a:r>
              <a:rPr lang="it-IT" altLang="it-IT" dirty="0"/>
              <a:t>tempi verbali: largo uso dell’indicativo presente; </a:t>
            </a:r>
            <a:r>
              <a:rPr lang="it-IT" altLang="it-IT" b="1" dirty="0"/>
              <a:t>molto frequenti le forme non finite (gerundi, participio presente e passato con valore di passivo</a:t>
            </a:r>
            <a:r>
              <a:rPr lang="it-IT" altLang="it-IT" dirty="0"/>
              <a:t>)</a:t>
            </a:r>
          </a:p>
          <a:p>
            <a:endParaRPr lang="it-IT" dirty="0"/>
          </a:p>
        </p:txBody>
      </p:sp>
      <p:sp>
        <p:nvSpPr>
          <p:cNvPr id="5" name="Segnaposto numero diapositiva 5"/>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AD444B6-4653-4D0D-83B3-91610B818BB2}" type="slidenum">
              <a:rPr lang="en-US" altLang="it-IT" sz="1400">
                <a:latin typeface="Arial" panose="020B0604020202020204" pitchFamily="34" charset="0"/>
              </a:rPr>
              <a:pPr/>
              <a:t>17</a:t>
            </a:fld>
            <a:endParaRPr lang="en-US" altLang="it-IT" sz="1400">
              <a:latin typeface="Arial" panose="020B0604020202020204" pitchFamily="34" charset="0"/>
            </a:endParaRPr>
          </a:p>
        </p:txBody>
      </p:sp>
    </p:spTree>
    <p:extLst>
      <p:ext uri="{BB962C8B-B14F-4D97-AF65-F5344CB8AC3E}">
        <p14:creationId xmlns:p14="http://schemas.microsoft.com/office/powerpoint/2010/main" val="1936774658"/>
      </p:ext>
    </p:extLst>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Nominalizzazione</a:t>
            </a:r>
            <a:endParaRPr lang="it-IT" dirty="0"/>
          </a:p>
        </p:txBody>
      </p:sp>
      <p:sp>
        <p:nvSpPr>
          <p:cNvPr id="3" name="Segnaposto contenuto 2"/>
          <p:cNvSpPr>
            <a:spLocks noGrp="1"/>
          </p:cNvSpPr>
          <p:nvPr>
            <p:ph idx="1"/>
          </p:nvPr>
        </p:nvSpPr>
        <p:spPr/>
        <p:txBody>
          <a:bodyPr>
            <a:normAutofit/>
          </a:bodyPr>
          <a:lstStyle/>
          <a:p>
            <a:pPr>
              <a:buFont typeface="Arial" panose="020B0604020202020204" pitchFamily="34" charset="0"/>
              <a:buChar char="•"/>
            </a:pPr>
            <a:r>
              <a:rPr lang="it-IT" dirty="0" smtClean="0"/>
              <a:t>N.B. </a:t>
            </a:r>
            <a:r>
              <a:rPr lang="it-IT" altLang="it-IT" b="1" dirty="0" smtClean="0"/>
              <a:t>nominalizzazione</a:t>
            </a:r>
            <a:r>
              <a:rPr lang="it-IT" altLang="it-IT" dirty="0" smtClean="0"/>
              <a:t> </a:t>
            </a:r>
            <a:r>
              <a:rPr lang="it-IT" altLang="it-IT" dirty="0"/>
              <a:t>-&gt; stile nominale (es: </a:t>
            </a:r>
            <a:r>
              <a:rPr lang="it-IT" altLang="it-IT" i="1" dirty="0"/>
              <a:t>scoprì che altre coppie di cromosomi possono essere eteromorfe</a:t>
            </a:r>
            <a:r>
              <a:rPr lang="it-IT" altLang="it-IT" dirty="0"/>
              <a:t> -&gt; </a:t>
            </a:r>
            <a:r>
              <a:rPr lang="it-IT" altLang="it-IT" i="1" dirty="0"/>
              <a:t>… la possibile </a:t>
            </a:r>
            <a:r>
              <a:rPr lang="it-IT" altLang="it-IT" i="1" dirty="0" err="1"/>
              <a:t>eteromorfia</a:t>
            </a:r>
            <a:r>
              <a:rPr lang="it-IT" altLang="it-IT" i="1" dirty="0"/>
              <a:t> di altre coppie di </a:t>
            </a:r>
            <a:r>
              <a:rPr lang="it-IT" altLang="it-IT" dirty="0"/>
              <a:t>…; </a:t>
            </a:r>
            <a:r>
              <a:rPr lang="it-IT" altLang="it-IT" i="1" dirty="0"/>
              <a:t>… abbiamo realizzato un esperimento -&gt; la realizzazione dell’esperimento</a:t>
            </a:r>
            <a:r>
              <a:rPr lang="it-IT" altLang="it-IT" dirty="0"/>
              <a:t>…);  generale - potenziamento della densità semantica del nome a scapito del verbo (es. </a:t>
            </a:r>
            <a:r>
              <a:rPr lang="it-IT" altLang="it-IT" i="1" dirty="0"/>
              <a:t>il farmaco non ha controindicazioni</a:t>
            </a:r>
            <a:r>
              <a:rPr lang="it-IT" altLang="it-IT" dirty="0"/>
              <a:t> -&gt; </a:t>
            </a:r>
            <a:r>
              <a:rPr lang="it-IT" altLang="it-IT" i="1" dirty="0"/>
              <a:t>nessuna controindicazione</a:t>
            </a:r>
            <a:r>
              <a:rPr lang="it-IT" altLang="it-IT" dirty="0"/>
              <a:t>);</a:t>
            </a:r>
          </a:p>
          <a:p>
            <a:pPr>
              <a:buFont typeface="Arial" panose="020B0604020202020204" pitchFamily="34" charset="0"/>
              <a:buChar char="•"/>
            </a:pPr>
            <a:r>
              <a:rPr lang="it-IT" dirty="0" smtClean="0"/>
              <a:t>questo </a:t>
            </a:r>
            <a:r>
              <a:rPr lang="it-IT" dirty="0"/>
              <a:t>procedimento sintattico enfatizza l’azione espressa dal verbo </a:t>
            </a:r>
          </a:p>
          <a:p>
            <a:pPr>
              <a:buFont typeface="Arial" panose="020B0604020202020204" pitchFamily="34" charset="0"/>
              <a:buChar char="•"/>
            </a:pPr>
            <a:r>
              <a:rPr lang="it-IT" dirty="0" smtClean="0"/>
              <a:t>riduzione del verbo al ruolo di copula tra sostantivi, sempre più svuotato semanticamente</a:t>
            </a:r>
          </a:p>
          <a:p>
            <a:pPr>
              <a:buFont typeface="Arial" panose="020B0604020202020204" pitchFamily="34" charset="0"/>
              <a:buChar char="•"/>
            </a:pPr>
            <a:r>
              <a:rPr lang="it-IT" dirty="0" smtClean="0"/>
              <a:t>Rappresenta un’alternativa economica all’uso di un verbo o di una costruzione passiva</a:t>
            </a:r>
          </a:p>
          <a:p>
            <a:pPr>
              <a:buFont typeface="Arial" panose="020B0604020202020204" pitchFamily="34" charset="0"/>
              <a:buChar char="•"/>
            </a:pPr>
            <a:endParaRPr lang="it-IT" dirty="0"/>
          </a:p>
        </p:txBody>
      </p:sp>
    </p:spTree>
    <p:extLst>
      <p:ext uri="{BB962C8B-B14F-4D97-AF65-F5344CB8AC3E}">
        <p14:creationId xmlns:p14="http://schemas.microsoft.com/office/powerpoint/2010/main" val="383278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pPr>
              <a:buNone/>
            </a:pPr>
            <a:r>
              <a:rPr lang="it-IT" b="1" dirty="0" smtClean="0"/>
              <a:t>DIMENSIONE </a:t>
            </a:r>
            <a:r>
              <a:rPr lang="it-IT" b="1" dirty="0"/>
              <a:t>EXTRALINGUISTICA</a:t>
            </a:r>
          </a:p>
          <a:p>
            <a:pPr marL="457200" indent="-457200">
              <a:buFont typeface="+mj-lt"/>
              <a:buAutoNum type="arabicPeriod"/>
            </a:pPr>
            <a:r>
              <a:rPr lang="it-IT" dirty="0" smtClean="0"/>
              <a:t>I quadri </a:t>
            </a:r>
            <a:r>
              <a:rPr lang="it-IT" dirty="0"/>
              <a:t>con dati o annotazioni complementari</a:t>
            </a:r>
          </a:p>
          <a:p>
            <a:pPr marL="457200" indent="-457200">
              <a:buFont typeface="+mj-lt"/>
              <a:buAutoNum type="arabicPeriod"/>
            </a:pPr>
            <a:r>
              <a:rPr lang="it-IT" dirty="0"/>
              <a:t>Ricchi </a:t>
            </a:r>
            <a:r>
              <a:rPr lang="it-IT" b="1" dirty="0"/>
              <a:t>di grafici, figure, tabelle, diagrammi </a:t>
            </a:r>
            <a:r>
              <a:rPr lang="it-IT" dirty="0"/>
              <a:t>(</a:t>
            </a:r>
            <a:r>
              <a:rPr lang="it-IT" i="1" dirty="0"/>
              <a:t>funzione </a:t>
            </a:r>
            <a:r>
              <a:rPr lang="it-IT" i="1" dirty="0" smtClean="0"/>
              <a:t>semplificatrice?</a:t>
            </a:r>
            <a:r>
              <a:rPr lang="it-IT" dirty="0" smtClean="0"/>
              <a:t>)</a:t>
            </a:r>
            <a:endParaRPr lang="it-IT" dirty="0"/>
          </a:p>
          <a:p>
            <a:pPr marL="457200" indent="-457200">
              <a:buFont typeface="+mj-lt"/>
              <a:buAutoNum type="arabicPeriod"/>
            </a:pPr>
            <a:r>
              <a:rPr lang="it-IT" dirty="0"/>
              <a:t>In appendice spesso un glossario dei termini tecnici</a:t>
            </a:r>
          </a:p>
          <a:p>
            <a:pPr marL="457200" indent="-457200">
              <a:buFont typeface="+mj-lt"/>
              <a:buAutoNum type="arabicPeriod"/>
            </a:pPr>
            <a:r>
              <a:rPr lang="it-IT" dirty="0"/>
              <a:t>Indice analitico per consentire rapida ricerca tematica attraverso </a:t>
            </a:r>
            <a:r>
              <a:rPr lang="it-IT" dirty="0" smtClean="0"/>
              <a:t>parole chiave</a:t>
            </a:r>
            <a:endParaRPr lang="it-IT" dirty="0"/>
          </a:p>
          <a:p>
            <a:pPr marL="457200" indent="-457200">
              <a:buFont typeface="+mj-lt"/>
              <a:buAutoNum type="arabicPeriod"/>
            </a:pPr>
            <a:r>
              <a:rPr lang="it-IT" dirty="0"/>
              <a:t>Bibliografia o lista riferimenti bibliografici alle opere citate nel </a:t>
            </a:r>
            <a:r>
              <a:rPr lang="it-IT" dirty="0" smtClean="0"/>
              <a:t>testo</a:t>
            </a:r>
            <a:endParaRPr lang="it-IT" dirty="0"/>
          </a:p>
          <a:p>
            <a:pPr>
              <a:buNone/>
            </a:pPr>
            <a:r>
              <a:rPr lang="it-IT" b="1" dirty="0"/>
              <a:t>DIMENSIONE INTERCULTURALE</a:t>
            </a:r>
          </a:p>
          <a:p>
            <a:r>
              <a:rPr lang="it-IT" dirty="0"/>
              <a:t>che rimanda, ad esempio alle norme di gestione dei tempi (es.: in un evento comunicativo quale può essere una riunione di lavoro)</a:t>
            </a:r>
          </a:p>
          <a:p>
            <a:endParaRPr lang="it-IT" dirty="0"/>
          </a:p>
        </p:txBody>
      </p:sp>
    </p:spTree>
    <p:extLst>
      <p:ext uri="{BB962C8B-B14F-4D97-AF65-F5344CB8AC3E}">
        <p14:creationId xmlns:p14="http://schemas.microsoft.com/office/powerpoint/2010/main" val="218617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Lingua per lo studio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557398781"/>
              </p:ext>
            </p:extLst>
          </p:nvPr>
        </p:nvGraphicFramePr>
        <p:xfrm>
          <a:off x="1759744" y="2241948"/>
          <a:ext cx="5657850" cy="30170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Freccia a destra 11"/>
          <p:cNvSpPr/>
          <p:nvPr/>
        </p:nvSpPr>
        <p:spPr>
          <a:xfrm>
            <a:off x="4031940" y="4671138"/>
            <a:ext cx="1404156" cy="4860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14" name="CasellaDiTesto 13"/>
          <p:cNvSpPr txBox="1"/>
          <p:nvPr/>
        </p:nvSpPr>
        <p:spPr>
          <a:xfrm>
            <a:off x="5598114" y="4671139"/>
            <a:ext cx="1188132" cy="507831"/>
          </a:xfrm>
          <a:prstGeom prst="rect">
            <a:avLst/>
          </a:prstGeom>
          <a:noFill/>
        </p:spPr>
        <p:txBody>
          <a:bodyPr wrap="square" rtlCol="0">
            <a:spAutoFit/>
          </a:bodyPr>
          <a:lstStyle/>
          <a:p>
            <a:r>
              <a:rPr lang="it-IT" sz="2700" b="1" dirty="0"/>
              <a:t>L2</a:t>
            </a:r>
          </a:p>
        </p:txBody>
      </p:sp>
      <p:sp>
        <p:nvSpPr>
          <p:cNvPr id="15" name="Freccia a sinistra 14"/>
          <p:cNvSpPr/>
          <p:nvPr/>
        </p:nvSpPr>
        <p:spPr>
          <a:xfrm>
            <a:off x="3653898" y="2456892"/>
            <a:ext cx="1242138" cy="4860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16" name="CasellaDiTesto 15"/>
          <p:cNvSpPr txBox="1"/>
          <p:nvPr/>
        </p:nvSpPr>
        <p:spPr>
          <a:xfrm>
            <a:off x="2249742" y="2456893"/>
            <a:ext cx="1296144" cy="507831"/>
          </a:xfrm>
          <a:prstGeom prst="rect">
            <a:avLst/>
          </a:prstGeom>
          <a:noFill/>
        </p:spPr>
        <p:txBody>
          <a:bodyPr wrap="square" rtlCol="0">
            <a:spAutoFit/>
          </a:bodyPr>
          <a:lstStyle/>
          <a:p>
            <a:r>
              <a:rPr lang="it-IT" sz="2700" b="1" dirty="0"/>
              <a:t>L1/L2</a:t>
            </a:r>
          </a:p>
        </p:txBody>
      </p:sp>
    </p:spTree>
    <p:extLst>
      <p:ext uri="{BB962C8B-B14F-4D97-AF65-F5344CB8AC3E}">
        <p14:creationId xmlns:p14="http://schemas.microsoft.com/office/powerpoint/2010/main" val="405538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Struttura dell’intervento</a:t>
            </a:r>
            <a:endParaRPr lang="it-IT" dirty="0"/>
          </a:p>
        </p:txBody>
      </p:sp>
      <p:sp>
        <p:nvSpPr>
          <p:cNvPr id="3" name="Segnaposto contenuto 2"/>
          <p:cNvSpPr>
            <a:spLocks noGrp="1"/>
          </p:cNvSpPr>
          <p:nvPr>
            <p:ph idx="1"/>
          </p:nvPr>
        </p:nvSpPr>
        <p:spPr/>
        <p:txBody>
          <a:bodyPr>
            <a:normAutofit/>
          </a:bodyPr>
          <a:lstStyle/>
          <a:p>
            <a:pPr marL="742950" indent="-742950">
              <a:buFont typeface="+mj-lt"/>
              <a:buAutoNum type="alphaLcPeriod"/>
            </a:pPr>
            <a:r>
              <a:rPr lang="it-IT" sz="3600" dirty="0" err="1" smtClean="0">
                <a:solidFill>
                  <a:schemeClr val="bg1">
                    <a:lumMod val="95000"/>
                  </a:schemeClr>
                </a:solidFill>
              </a:rPr>
              <a:t>Microlingue</a:t>
            </a:r>
            <a:r>
              <a:rPr lang="it-IT" sz="3600" dirty="0" smtClean="0">
                <a:solidFill>
                  <a:schemeClr val="bg1">
                    <a:lumMod val="95000"/>
                  </a:schemeClr>
                </a:solidFill>
              </a:rPr>
              <a:t> (</a:t>
            </a:r>
            <a:r>
              <a:rPr lang="it-IT" sz="3600" dirty="0" err="1" smtClean="0">
                <a:solidFill>
                  <a:schemeClr val="bg1">
                    <a:lumMod val="95000"/>
                  </a:schemeClr>
                </a:solidFill>
              </a:rPr>
              <a:t>Calp</a:t>
            </a:r>
            <a:r>
              <a:rPr lang="it-IT" sz="3600" dirty="0" smtClean="0">
                <a:solidFill>
                  <a:schemeClr val="bg1">
                    <a:lumMod val="95000"/>
                  </a:schemeClr>
                </a:solidFill>
              </a:rPr>
              <a:t>) o gergo</a:t>
            </a:r>
            <a:r>
              <a:rPr lang="it-IT" sz="3600" dirty="0" smtClean="0"/>
              <a:t>? </a:t>
            </a:r>
          </a:p>
          <a:p>
            <a:pPr marL="742950" indent="-742950">
              <a:buFont typeface="+mj-lt"/>
              <a:buAutoNum type="alphaLcPeriod"/>
            </a:pPr>
            <a:r>
              <a:rPr lang="it-IT" sz="3600" dirty="0" smtClean="0"/>
              <a:t>Uno sguardo alla prassi didattica attraverso i manuali.</a:t>
            </a:r>
          </a:p>
          <a:p>
            <a:pPr marL="742950" indent="-742950">
              <a:buFont typeface="+mj-lt"/>
              <a:buAutoNum type="alphaLcPeriod"/>
            </a:pPr>
            <a:r>
              <a:rPr lang="it-IT" sz="3600" dirty="0" smtClean="0">
                <a:solidFill>
                  <a:schemeClr val="bg1">
                    <a:lumMod val="95000"/>
                  </a:schemeClr>
                </a:solidFill>
              </a:rPr>
              <a:t>Interventi didattici</a:t>
            </a:r>
          </a:p>
          <a:p>
            <a:pPr marL="742950" indent="-742950">
              <a:buFont typeface="+mj-lt"/>
              <a:buAutoNum type="alphaLcPeriod"/>
            </a:pPr>
            <a:r>
              <a:rPr lang="it-IT" sz="3600" dirty="0" smtClean="0">
                <a:solidFill>
                  <a:schemeClr val="bg1">
                    <a:lumMod val="95000"/>
                  </a:schemeClr>
                </a:solidFill>
              </a:rPr>
              <a:t>Bibliografia</a:t>
            </a:r>
            <a:endParaRPr lang="it-IT" sz="3600" dirty="0">
              <a:solidFill>
                <a:schemeClr val="bg1">
                  <a:lumMod val="95000"/>
                </a:schemeClr>
              </a:solidFill>
            </a:endParaRPr>
          </a:p>
        </p:txBody>
      </p:sp>
    </p:spTree>
    <p:extLst>
      <p:ext uri="{BB962C8B-B14F-4D97-AF65-F5344CB8AC3E}">
        <p14:creationId xmlns:p14="http://schemas.microsoft.com/office/powerpoint/2010/main" val="41240222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endParaRPr lang="it-IT"/>
          </a:p>
        </p:txBody>
      </p:sp>
      <p:sp>
        <p:nvSpPr>
          <p:cNvPr id="6" name="Segnaposto contenuto 5"/>
          <p:cNvSpPr>
            <a:spLocks noGrp="1"/>
          </p:cNvSpPr>
          <p:nvPr>
            <p:ph idx="1"/>
          </p:nvPr>
        </p:nvSpPr>
        <p:spPr/>
        <p:txBody>
          <a:bodyPr/>
          <a:lstStyle/>
          <a:p>
            <a:endParaRPr lang="it-IT" dirty="0"/>
          </a:p>
        </p:txBody>
      </p:sp>
      <p:graphicFrame>
        <p:nvGraphicFramePr>
          <p:cNvPr id="7" name="Diagramma 6"/>
          <p:cNvGraphicFramePr/>
          <p:nvPr>
            <p:extLst>
              <p:ext uri="{D42A27DB-BD31-4B8C-83A1-F6EECF244321}">
                <p14:modId xmlns:p14="http://schemas.microsoft.com/office/powerpoint/2010/main" val="129350608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53393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p:txBody>
          <a:bodyPr/>
          <a:lstStyle/>
          <a:p>
            <a:r>
              <a:rPr lang="it-IT" smtClean="0"/>
              <a:t>LA STORIA</a:t>
            </a:r>
            <a:endParaRPr lang="it-IT" dirty="0"/>
          </a:p>
        </p:txBody>
      </p:sp>
      <p:sp>
        <p:nvSpPr>
          <p:cNvPr id="9" name="Sottotitolo 8"/>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26678687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Unità </a:t>
            </a:r>
            <a:r>
              <a:rPr lang="it-IT" dirty="0" smtClean="0"/>
              <a:t>1 Modulo 1: La  </a:t>
            </a:r>
            <a:r>
              <a:rPr lang="it-IT" dirty="0"/>
              <a:t>crisi  economica  e  il  </a:t>
            </a:r>
            <a:r>
              <a:rPr lang="it-IT" dirty="0" smtClean="0"/>
              <a:t>protezionismo</a:t>
            </a:r>
            <a:endParaRPr lang="it-IT" dirty="0"/>
          </a:p>
        </p:txBody>
      </p:sp>
      <p:sp>
        <p:nvSpPr>
          <p:cNvPr id="3" name="Segnaposto contenuto 2"/>
          <p:cNvSpPr>
            <a:spLocks noGrp="1"/>
          </p:cNvSpPr>
          <p:nvPr>
            <p:ph idx="1"/>
          </p:nvPr>
        </p:nvSpPr>
        <p:spPr/>
        <p:txBody>
          <a:bodyPr>
            <a:normAutofit fontScale="85000" lnSpcReduction="10000"/>
          </a:bodyPr>
          <a:lstStyle/>
          <a:p>
            <a:endParaRPr lang="it-IT" dirty="0"/>
          </a:p>
          <a:p>
            <a:pPr marL="0" indent="0">
              <a:buNone/>
            </a:pPr>
            <a:r>
              <a:rPr lang="it-IT" i="1" dirty="0" smtClean="0"/>
              <a:t>L’ultimo  quarto del </a:t>
            </a:r>
            <a:r>
              <a:rPr lang="it-IT" i="1" dirty="0"/>
              <a:t>XIX </a:t>
            </a:r>
            <a:r>
              <a:rPr lang="it-IT" dirty="0"/>
              <a:t>secolo segnò per la storia dell</a:t>
            </a:r>
            <a:r>
              <a:rPr lang="it-IT" dirty="0">
                <a:solidFill>
                  <a:schemeClr val="accent6">
                    <a:lumMod val="75000"/>
                  </a:schemeClr>
                </a:solidFill>
              </a:rPr>
              <a:t>’Europa</a:t>
            </a:r>
            <a:r>
              <a:rPr lang="it-IT" dirty="0"/>
              <a:t> una netta inversione </a:t>
            </a:r>
            <a:r>
              <a:rPr lang="it-IT" dirty="0" smtClean="0"/>
              <a:t>di tendenza</a:t>
            </a:r>
            <a:r>
              <a:rPr lang="it-IT" dirty="0"/>
              <a:t>: </a:t>
            </a:r>
            <a:r>
              <a:rPr lang="it-IT" b="1" dirty="0">
                <a:solidFill>
                  <a:schemeClr val="accent2">
                    <a:lumMod val="50000"/>
                  </a:schemeClr>
                </a:solidFill>
              </a:rPr>
              <a:t>la fase di espansione vissuta </a:t>
            </a:r>
            <a:r>
              <a:rPr lang="it-IT" dirty="0"/>
              <a:t>dall</a:t>
            </a:r>
            <a:r>
              <a:rPr lang="it-IT" dirty="0">
                <a:solidFill>
                  <a:schemeClr val="accent6">
                    <a:lumMod val="75000"/>
                  </a:schemeClr>
                </a:solidFill>
              </a:rPr>
              <a:t>’Europa</a:t>
            </a:r>
            <a:r>
              <a:rPr lang="it-IT" dirty="0"/>
              <a:t> fino al 1870, cui </a:t>
            </a:r>
            <a:r>
              <a:rPr lang="it-IT" dirty="0" smtClean="0"/>
              <a:t>gli storici </a:t>
            </a:r>
            <a:r>
              <a:rPr lang="it-IT" dirty="0"/>
              <a:t>hanno dato il nome di </a:t>
            </a:r>
            <a:r>
              <a:rPr lang="it-IT" b="1" dirty="0">
                <a:solidFill>
                  <a:schemeClr val="accent2">
                    <a:lumMod val="50000"/>
                  </a:schemeClr>
                </a:solidFill>
              </a:rPr>
              <a:t>seconda rivoluzione </a:t>
            </a:r>
            <a:r>
              <a:rPr lang="it-IT" b="1" u="sng" dirty="0">
                <a:solidFill>
                  <a:schemeClr val="accent2">
                    <a:lumMod val="50000"/>
                  </a:schemeClr>
                </a:solidFill>
              </a:rPr>
              <a:t>industriale</a:t>
            </a:r>
            <a:r>
              <a:rPr lang="it-IT" dirty="0"/>
              <a:t>, subì </a:t>
            </a:r>
            <a:r>
              <a:rPr lang="it-IT" dirty="0" smtClean="0"/>
              <a:t>una battuta </a:t>
            </a:r>
            <a:r>
              <a:rPr lang="it-IT" dirty="0"/>
              <a:t>d’arresto e l’impetuoso sviluppo dell’economia sfociò in </a:t>
            </a:r>
            <a:r>
              <a:rPr lang="it-IT" dirty="0" smtClean="0"/>
              <a:t>una grave </a:t>
            </a:r>
            <a:r>
              <a:rPr lang="it-IT" dirty="0"/>
              <a:t>crisi del </a:t>
            </a:r>
            <a:r>
              <a:rPr lang="it-IT" dirty="0" smtClean="0"/>
              <a:t>mercato . </a:t>
            </a:r>
            <a:r>
              <a:rPr lang="it-IT" dirty="0"/>
              <a:t>Fu una </a:t>
            </a:r>
            <a:r>
              <a:rPr lang="it-IT" dirty="0">
                <a:solidFill>
                  <a:srgbClr val="FF0000"/>
                </a:solidFill>
              </a:rPr>
              <a:t>crisi complessa</a:t>
            </a:r>
            <a:r>
              <a:rPr lang="it-IT" dirty="0"/>
              <a:t>, difficile e, </a:t>
            </a:r>
            <a:r>
              <a:rPr lang="it-IT" dirty="0" smtClean="0"/>
              <a:t>soprattutto</a:t>
            </a:r>
            <a:r>
              <a:rPr lang="it-IT" dirty="0"/>
              <a:t>, lunga, che si manifestò in tutta la sua gravità fra il 1873 e il </a:t>
            </a:r>
            <a:r>
              <a:rPr lang="it-IT" dirty="0" smtClean="0"/>
              <a:t>1896: </a:t>
            </a:r>
            <a:r>
              <a:rPr lang="it-IT" dirty="0" smtClean="0">
                <a:solidFill>
                  <a:srgbClr val="FF0000"/>
                </a:solidFill>
              </a:rPr>
              <a:t>la lunga depressione</a:t>
            </a:r>
            <a:r>
              <a:rPr lang="it-IT" dirty="0" smtClean="0"/>
              <a:t>.</a:t>
            </a:r>
          </a:p>
          <a:p>
            <a:pPr marL="0" indent="0">
              <a:buNone/>
            </a:pPr>
            <a:r>
              <a:rPr lang="it-IT" dirty="0" smtClean="0">
                <a:solidFill>
                  <a:schemeClr val="accent6">
                    <a:lumMod val="75000"/>
                  </a:schemeClr>
                </a:solidFill>
              </a:rPr>
              <a:t>L’intero </a:t>
            </a:r>
            <a:r>
              <a:rPr lang="it-IT" dirty="0">
                <a:solidFill>
                  <a:schemeClr val="accent6">
                    <a:lumMod val="75000"/>
                  </a:schemeClr>
                </a:solidFill>
              </a:rPr>
              <a:t>continente </a:t>
            </a:r>
            <a:r>
              <a:rPr lang="it-IT" dirty="0"/>
              <a:t>reagì chiudendosi in difesa dei propri confini </a:t>
            </a:r>
            <a:r>
              <a:rPr lang="it-IT" dirty="0" smtClean="0"/>
              <a:t>e delle </a:t>
            </a:r>
            <a:r>
              <a:rPr lang="it-IT" dirty="0"/>
              <a:t>proprie attività produttive: </a:t>
            </a:r>
            <a:r>
              <a:rPr lang="it-IT" dirty="0">
                <a:solidFill>
                  <a:schemeClr val="tx1"/>
                </a:solidFill>
              </a:rPr>
              <a:t>i governi europei abbandonarono </a:t>
            </a:r>
            <a:r>
              <a:rPr lang="it-IT" dirty="0" smtClean="0">
                <a:solidFill>
                  <a:schemeClr val="tx1"/>
                </a:solidFill>
              </a:rPr>
              <a:t>la politica </a:t>
            </a:r>
            <a:r>
              <a:rPr lang="it-IT" dirty="0">
                <a:solidFill>
                  <a:schemeClr val="tx1"/>
                </a:solidFill>
              </a:rPr>
              <a:t>economica del libero mercato tra i Paesi </a:t>
            </a:r>
            <a:r>
              <a:rPr lang="it-IT" dirty="0" smtClean="0">
                <a:solidFill>
                  <a:schemeClr val="tx1"/>
                </a:solidFill>
              </a:rPr>
              <a:t>(</a:t>
            </a:r>
            <a:r>
              <a:rPr lang="it-IT" dirty="0" smtClean="0"/>
              <a:t>liberismo economico) </a:t>
            </a:r>
            <a:r>
              <a:rPr lang="it-IT" dirty="0"/>
              <a:t>e </a:t>
            </a:r>
            <a:r>
              <a:rPr lang="it-IT" dirty="0">
                <a:solidFill>
                  <a:schemeClr val="tx2">
                    <a:lumMod val="75000"/>
                  </a:schemeClr>
                </a:solidFill>
              </a:rPr>
              <a:t>ripristinarono alti </a:t>
            </a:r>
            <a:r>
              <a:rPr lang="it-IT" u="sng" dirty="0">
                <a:solidFill>
                  <a:schemeClr val="tx2">
                    <a:lumMod val="75000"/>
                  </a:schemeClr>
                </a:solidFill>
              </a:rPr>
              <a:t>daz</a:t>
            </a:r>
            <a:r>
              <a:rPr lang="it-IT" dirty="0">
                <a:solidFill>
                  <a:schemeClr val="tx2">
                    <a:lumMod val="75000"/>
                  </a:schemeClr>
                </a:solidFill>
              </a:rPr>
              <a:t>i alle dogane </a:t>
            </a:r>
            <a:r>
              <a:rPr lang="it-IT" dirty="0" smtClean="0">
                <a:solidFill>
                  <a:schemeClr val="tx2">
                    <a:lumMod val="75000"/>
                  </a:schemeClr>
                </a:solidFill>
              </a:rPr>
              <a:t>(protezionismo)</a:t>
            </a:r>
            <a:r>
              <a:rPr lang="it-IT" dirty="0" smtClean="0"/>
              <a:t>. </a:t>
            </a:r>
            <a:r>
              <a:rPr lang="it-IT" dirty="0" smtClean="0">
                <a:solidFill>
                  <a:schemeClr val="tx2">
                    <a:lumMod val="75000"/>
                  </a:schemeClr>
                </a:solidFill>
              </a:rPr>
              <a:t>Questo provvedimento </a:t>
            </a:r>
            <a:r>
              <a:rPr lang="it-IT" dirty="0"/>
              <a:t>creò tensione nei rapporti commerciali e politici </a:t>
            </a:r>
            <a:r>
              <a:rPr lang="it-IT" dirty="0" smtClean="0"/>
              <a:t>con gli </a:t>
            </a:r>
            <a:r>
              <a:rPr lang="it-IT" dirty="0"/>
              <a:t>altri Paesi e trasformò i </a:t>
            </a:r>
            <a:r>
              <a:rPr lang="it-IT" b="1" dirty="0"/>
              <a:t>principi di “nazionalità” che avevano </a:t>
            </a:r>
            <a:r>
              <a:rPr lang="it-IT" b="1" dirty="0" smtClean="0"/>
              <a:t>portato </a:t>
            </a:r>
            <a:r>
              <a:rPr lang="it-IT" b="1" dirty="0"/>
              <a:t>alla libertà dei popoli e delle nazioni, in pericolosi “</a:t>
            </a:r>
            <a:r>
              <a:rPr lang="it-IT" b="1" dirty="0" smtClean="0"/>
              <a:t>nazionalismi</a:t>
            </a:r>
            <a:r>
              <a:rPr lang="it-IT" dirty="0" smtClean="0"/>
              <a:t>.</a:t>
            </a:r>
          </a:p>
          <a:p>
            <a:pPr marL="0" indent="0">
              <a:buNone/>
            </a:pPr>
            <a:r>
              <a:rPr lang="it-IT" dirty="0">
                <a:hlinkClick r:id="rId3"/>
              </a:rPr>
              <a:t>https://</a:t>
            </a:r>
            <a:r>
              <a:rPr lang="it-IT" dirty="0" smtClean="0">
                <a:hlinkClick r:id="rId3"/>
              </a:rPr>
              <a:t>www.scuolabook.it/Uploaded/rcs_S.000.NIE.INF.0048V3T1_preview/rcs_S.000.NIE.INF.0048V3T1_preview.pdf</a:t>
            </a:r>
            <a:r>
              <a:rPr lang="it-IT" dirty="0" smtClean="0"/>
              <a:t> </a:t>
            </a:r>
            <a:endParaRPr lang="it-IT" dirty="0"/>
          </a:p>
        </p:txBody>
      </p:sp>
      <p:sp>
        <p:nvSpPr>
          <p:cNvPr id="4" name="Fumetto 3 3"/>
          <p:cNvSpPr/>
          <p:nvPr/>
        </p:nvSpPr>
        <p:spPr>
          <a:xfrm>
            <a:off x="1668439" y="1792602"/>
            <a:ext cx="1535373" cy="665328"/>
          </a:xfrm>
          <a:prstGeom prst="wedgeEllipse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it-IT" sz="1350" dirty="0"/>
              <a:t>In pratica quando?</a:t>
            </a:r>
          </a:p>
        </p:txBody>
      </p:sp>
      <p:sp>
        <p:nvSpPr>
          <p:cNvPr id="5" name="Fumetto 3 4"/>
          <p:cNvSpPr/>
          <p:nvPr/>
        </p:nvSpPr>
        <p:spPr>
          <a:xfrm>
            <a:off x="3766782" y="1658887"/>
            <a:ext cx="1842448" cy="1044054"/>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sz="1350" dirty="0"/>
              <a:t>E la prima?</a:t>
            </a:r>
          </a:p>
        </p:txBody>
      </p:sp>
    </p:spTree>
    <p:extLst>
      <p:ext uri="{BB962C8B-B14F-4D97-AF65-F5344CB8AC3E}">
        <p14:creationId xmlns:p14="http://schemas.microsoft.com/office/powerpoint/2010/main" val="44542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p:cNvSpPr>
            <a:spLocks noGrp="1"/>
          </p:cNvSpPr>
          <p:nvPr>
            <p:ph type="title"/>
          </p:nvPr>
        </p:nvSpPr>
        <p:spPr/>
        <p:txBody>
          <a:bodyPr>
            <a:normAutofit fontScale="90000"/>
          </a:bodyPr>
          <a:lstStyle/>
          <a:p>
            <a:r>
              <a:rPr lang="it-IT" dirty="0"/>
              <a:t>DIFFICOLTÀ INTRINSECHE ALLA DISCIPLINA</a:t>
            </a:r>
            <a:br>
              <a:rPr lang="it-IT" dirty="0"/>
            </a:br>
            <a:endParaRPr lang="it-IT" dirty="0"/>
          </a:p>
        </p:txBody>
      </p:sp>
      <p:sp>
        <p:nvSpPr>
          <p:cNvPr id="5" name="Segnaposto contenuto 4"/>
          <p:cNvSpPr>
            <a:spLocks noGrp="1"/>
          </p:cNvSpPr>
          <p:nvPr>
            <p:ph idx="1"/>
          </p:nvPr>
        </p:nvSpPr>
        <p:spPr/>
        <p:txBody>
          <a:bodyPr>
            <a:normAutofit/>
          </a:bodyPr>
          <a:lstStyle/>
          <a:p>
            <a:r>
              <a:rPr lang="it-IT" dirty="0" smtClean="0"/>
              <a:t>a. concetti ostici per l’alta specificità culturale -&gt; opportunità di una didattica interculturale</a:t>
            </a:r>
          </a:p>
          <a:p>
            <a:r>
              <a:rPr lang="it-IT" dirty="0" smtClean="0"/>
              <a:t>b. lontananza dal qui-ed-ora -&gt; necessità di contestualizzare e far riferimento alle esperienze personali; solo con l’adolescenza l’allievo sviluppa un concett</a:t>
            </a:r>
            <a:r>
              <a:rPr lang="it-IT" dirty="0"/>
              <a:t>o</a:t>
            </a:r>
            <a:r>
              <a:rPr lang="it-IT" dirty="0" smtClean="0"/>
              <a:t> di tempo ‘maturo’</a:t>
            </a:r>
          </a:p>
          <a:p>
            <a:r>
              <a:rPr lang="it-IT" dirty="0" smtClean="0"/>
              <a:t>c. astrattezza di molti concetti (soprattutto delle nozioni politico-sociali per le quali gli studenti non hanno schemi preesistenti adeguati)</a:t>
            </a:r>
          </a:p>
          <a:p>
            <a:r>
              <a:rPr lang="it-IT" dirty="0" smtClean="0"/>
              <a:t>d. dimensione orizzontale: fascio di ML (politica, economia, religione, geografia, studi sociali, arte)</a:t>
            </a:r>
          </a:p>
          <a:p>
            <a:r>
              <a:rPr lang="it-IT" dirty="0" smtClean="0"/>
              <a:t>E. canale scritto </a:t>
            </a:r>
            <a:endParaRPr lang="it-IT" dirty="0"/>
          </a:p>
        </p:txBody>
      </p:sp>
    </p:spTree>
    <p:extLst>
      <p:ext uri="{BB962C8B-B14F-4D97-AF65-F5344CB8AC3E}">
        <p14:creationId xmlns:p14="http://schemas.microsoft.com/office/powerpoint/2010/main" val="19473773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TESTUALITA’</a:t>
            </a:r>
            <a:br>
              <a:rPr lang="it-IT" dirty="0"/>
            </a:br>
            <a:endParaRPr lang="it-IT" dirty="0"/>
          </a:p>
        </p:txBody>
      </p:sp>
      <p:sp>
        <p:nvSpPr>
          <p:cNvPr id="3" name="Segnaposto contenuto 2"/>
          <p:cNvSpPr>
            <a:spLocks noGrp="1"/>
          </p:cNvSpPr>
          <p:nvPr>
            <p:ph idx="1"/>
          </p:nvPr>
        </p:nvSpPr>
        <p:spPr/>
        <p:txBody>
          <a:bodyPr>
            <a:normAutofit fontScale="92500" lnSpcReduction="10000"/>
          </a:bodyPr>
          <a:lstStyle/>
          <a:p>
            <a:pPr>
              <a:buFont typeface="Arial" panose="020B0604020202020204" pitchFamily="34" charset="0"/>
              <a:buChar char="•"/>
            </a:pPr>
            <a:r>
              <a:rPr lang="it-IT" dirty="0" smtClean="0"/>
              <a:t> </a:t>
            </a:r>
            <a:r>
              <a:rPr lang="it-IT" dirty="0"/>
              <a:t>ipertestualità marcata (glosse, didascalie, fonti, riferimenti bibliografici, note, </a:t>
            </a:r>
            <a:r>
              <a:rPr lang="it-IT" dirty="0" smtClean="0"/>
              <a:t>materiale iconico</a:t>
            </a:r>
            <a:r>
              <a:rPr lang="it-IT" dirty="0"/>
              <a:t>); conseguentemente compresenza di più livelli ML, stili e tipi testuali (</a:t>
            </a:r>
            <a:r>
              <a:rPr lang="it-IT" dirty="0" err="1" smtClean="0"/>
              <a:t>descrittivo,argomentativi</a:t>
            </a:r>
            <a:r>
              <a:rPr lang="it-IT" dirty="0"/>
              <a:t>, narrativo)</a:t>
            </a:r>
          </a:p>
          <a:p>
            <a:pPr>
              <a:buFont typeface="Arial" panose="020B0604020202020204" pitchFamily="34" charset="0"/>
              <a:buChar char="•"/>
            </a:pPr>
            <a:r>
              <a:rPr lang="it-IT" dirty="0" smtClean="0"/>
              <a:t> </a:t>
            </a:r>
            <a:r>
              <a:rPr lang="it-IT" dirty="0"/>
              <a:t>scansione del testo (eccesso o scarsità di capoversi)</a:t>
            </a:r>
          </a:p>
          <a:p>
            <a:pPr>
              <a:buFont typeface="Arial" panose="020B0604020202020204" pitchFamily="34" charset="0"/>
              <a:buChar char="•"/>
            </a:pPr>
            <a:r>
              <a:rPr lang="it-IT" dirty="0" smtClean="0"/>
              <a:t>titolazione </a:t>
            </a:r>
            <a:r>
              <a:rPr lang="it-IT" dirty="0"/>
              <a:t>(motivo di difficoltà / strumento di facilitazione</a:t>
            </a:r>
            <a:r>
              <a:rPr lang="it-IT" dirty="0" smtClean="0"/>
              <a:t>)</a:t>
            </a:r>
          </a:p>
          <a:p>
            <a:pPr algn="ctr">
              <a:buFont typeface="Arial" panose="020B0604020202020204" pitchFamily="34" charset="0"/>
              <a:buChar char="•"/>
            </a:pPr>
            <a:r>
              <a:rPr lang="it-IT" dirty="0" smtClean="0">
                <a:solidFill>
                  <a:schemeClr val="accent1">
                    <a:lumMod val="50000"/>
                  </a:schemeClr>
                </a:solidFill>
              </a:rPr>
              <a:t>Imperialismo e nazionalismo</a:t>
            </a:r>
            <a:endParaRPr lang="it-IT" dirty="0">
              <a:solidFill>
                <a:schemeClr val="accent1">
                  <a:lumMod val="50000"/>
                </a:schemeClr>
              </a:solidFill>
            </a:endParaRPr>
          </a:p>
          <a:p>
            <a:pPr>
              <a:buFont typeface="Arial" panose="020B0604020202020204" pitchFamily="34" charset="0"/>
              <a:buChar char="•"/>
            </a:pPr>
            <a:r>
              <a:rPr lang="it-IT" dirty="0" smtClean="0"/>
              <a:t>coesione</a:t>
            </a:r>
            <a:r>
              <a:rPr lang="it-IT" dirty="0"/>
              <a:t>: </a:t>
            </a:r>
            <a:r>
              <a:rPr lang="it-IT" b="1" dirty="0"/>
              <a:t>catene anaforiche </a:t>
            </a:r>
            <a:r>
              <a:rPr lang="it-IT" dirty="0"/>
              <a:t>più pesanti (con nominali pieni), uso di sinonimi </a:t>
            </a:r>
            <a:r>
              <a:rPr lang="it-IT" dirty="0" smtClean="0"/>
              <a:t>anche </a:t>
            </a:r>
            <a:r>
              <a:rPr lang="it-IT" b="1" dirty="0" smtClean="0"/>
              <a:t>culturalmente </a:t>
            </a:r>
            <a:r>
              <a:rPr lang="it-IT" b="1" dirty="0"/>
              <a:t>connotati </a:t>
            </a:r>
            <a:endParaRPr lang="it-IT" dirty="0"/>
          </a:p>
          <a:p>
            <a:pPr>
              <a:buFont typeface="Arial" panose="020B0604020202020204" pitchFamily="34" charset="0"/>
              <a:buChar char="•"/>
            </a:pPr>
            <a:r>
              <a:rPr lang="it-IT" dirty="0" smtClean="0"/>
              <a:t>“</a:t>
            </a:r>
            <a:r>
              <a:rPr lang="it-IT" i="1" dirty="0">
                <a:solidFill>
                  <a:schemeClr val="accent1">
                    <a:lumMod val="50000"/>
                  </a:schemeClr>
                </a:solidFill>
              </a:rPr>
              <a:t>Ottaviano”, “Augusto”, “Ottaviano Augusto”, “il principe</a:t>
            </a:r>
            <a:r>
              <a:rPr lang="it-IT" i="1" dirty="0" smtClean="0">
                <a:solidFill>
                  <a:schemeClr val="accent1">
                    <a:lumMod val="50000"/>
                  </a:schemeClr>
                </a:solidFill>
              </a:rPr>
              <a:t>”, “</a:t>
            </a:r>
            <a:r>
              <a:rPr lang="it-IT" i="1" dirty="0">
                <a:solidFill>
                  <a:schemeClr val="accent1">
                    <a:lumMod val="50000"/>
                  </a:schemeClr>
                </a:solidFill>
              </a:rPr>
              <a:t>il padrone dell’impero</a:t>
            </a:r>
            <a:r>
              <a:rPr lang="it-IT" dirty="0" smtClean="0"/>
              <a:t>”</a:t>
            </a:r>
            <a:endParaRPr lang="it-IT" dirty="0"/>
          </a:p>
          <a:p>
            <a:pPr>
              <a:buFont typeface="Arial" panose="020B0604020202020204" pitchFamily="34" charset="0"/>
              <a:buChar char="•"/>
            </a:pPr>
            <a:r>
              <a:rPr lang="it-IT" dirty="0" smtClean="0"/>
              <a:t> </a:t>
            </a:r>
            <a:r>
              <a:rPr lang="it-IT" b="1" dirty="0"/>
              <a:t>connettivi: </a:t>
            </a:r>
            <a:r>
              <a:rPr lang="it-IT" dirty="0"/>
              <a:t>prevalentemente temporali, causali, consecutivi, concessivi, esplicativi (</a:t>
            </a:r>
            <a:r>
              <a:rPr lang="it-IT" i="1" dirty="0"/>
              <a:t>ossia</a:t>
            </a:r>
            <a:r>
              <a:rPr lang="it-IT" dirty="0"/>
              <a:t>); </a:t>
            </a:r>
            <a:r>
              <a:rPr lang="it-IT" dirty="0" smtClean="0"/>
              <a:t>a volte </a:t>
            </a:r>
            <a:r>
              <a:rPr lang="it-IT" dirty="0" err="1"/>
              <a:t>sottoesplicitazione</a:t>
            </a:r>
            <a:r>
              <a:rPr lang="it-IT" dirty="0"/>
              <a:t> dei legami </a:t>
            </a:r>
            <a:r>
              <a:rPr lang="it-IT" dirty="0" smtClean="0"/>
              <a:t>logici</a:t>
            </a:r>
          </a:p>
          <a:p>
            <a:pPr marL="0" indent="0">
              <a:buNone/>
            </a:pPr>
            <a:endParaRPr lang="it-IT" dirty="0" smtClean="0"/>
          </a:p>
          <a:p>
            <a:endParaRPr lang="it-IT" dirty="0"/>
          </a:p>
        </p:txBody>
      </p:sp>
    </p:spTree>
    <p:extLst>
      <p:ext uri="{BB962C8B-B14F-4D97-AF65-F5344CB8AC3E}">
        <p14:creationId xmlns:p14="http://schemas.microsoft.com/office/powerpoint/2010/main" val="10286382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Lessico</a:t>
            </a:r>
            <a:endParaRPr lang="it-IT" dirty="0"/>
          </a:p>
        </p:txBody>
      </p:sp>
      <p:sp>
        <p:nvSpPr>
          <p:cNvPr id="3" name="Segnaposto contenuto 2"/>
          <p:cNvSpPr>
            <a:spLocks noGrp="1"/>
          </p:cNvSpPr>
          <p:nvPr>
            <p:ph idx="1"/>
          </p:nvPr>
        </p:nvSpPr>
        <p:spPr/>
        <p:txBody>
          <a:bodyPr>
            <a:normAutofit/>
          </a:bodyPr>
          <a:lstStyle/>
          <a:p>
            <a:r>
              <a:rPr lang="it-IT" dirty="0" smtClean="0"/>
              <a:t> </a:t>
            </a:r>
            <a:r>
              <a:rPr lang="it-IT" dirty="0"/>
              <a:t>conservatività lessicale -&gt; necessità di attualizzare nel tempo le definizioni </a:t>
            </a:r>
            <a:endParaRPr lang="it-IT" dirty="0" smtClean="0"/>
          </a:p>
          <a:p>
            <a:r>
              <a:rPr lang="it-IT" dirty="0" smtClean="0"/>
              <a:t>“</a:t>
            </a:r>
            <a:r>
              <a:rPr lang="it-IT" i="1" dirty="0"/>
              <a:t>democrazia</a:t>
            </a:r>
            <a:r>
              <a:rPr lang="it-IT" dirty="0" smtClean="0"/>
              <a:t>” nell’antica </a:t>
            </a:r>
            <a:r>
              <a:rPr lang="it-IT" dirty="0"/>
              <a:t>Grecia vs. nell’Italia di </a:t>
            </a:r>
            <a:r>
              <a:rPr lang="it-IT" dirty="0" smtClean="0"/>
              <a:t>oggi</a:t>
            </a:r>
            <a:endParaRPr lang="it-IT" dirty="0"/>
          </a:p>
          <a:p>
            <a:r>
              <a:rPr lang="it-IT" dirty="0" smtClean="0"/>
              <a:t> </a:t>
            </a:r>
            <a:r>
              <a:rPr lang="it-IT" dirty="0"/>
              <a:t>generalità ed astrattezza dei termini (“</a:t>
            </a:r>
            <a:r>
              <a:rPr lang="it-IT" i="1" dirty="0"/>
              <a:t>la plebe”, “l’oligarchia</a:t>
            </a:r>
            <a:r>
              <a:rPr lang="it-IT" dirty="0"/>
              <a:t>”)</a:t>
            </a:r>
          </a:p>
          <a:p>
            <a:r>
              <a:rPr lang="it-IT" dirty="0" smtClean="0"/>
              <a:t>lessico </a:t>
            </a:r>
            <a:r>
              <a:rPr lang="it-IT" dirty="0"/>
              <a:t>specialistico non specifico perché appartenente a più </a:t>
            </a:r>
            <a:r>
              <a:rPr lang="it-IT" dirty="0" smtClean="0"/>
              <a:t>ML</a:t>
            </a:r>
          </a:p>
          <a:p>
            <a:endParaRPr lang="it-IT" dirty="0"/>
          </a:p>
        </p:txBody>
      </p:sp>
    </p:spTree>
    <p:extLst>
      <p:ext uri="{BB962C8B-B14F-4D97-AF65-F5344CB8AC3E}">
        <p14:creationId xmlns:p14="http://schemas.microsoft.com/office/powerpoint/2010/main" val="2449798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MORFOSINTASSI</a:t>
            </a:r>
            <a:endParaRPr lang="it-IT" dirty="0"/>
          </a:p>
        </p:txBody>
      </p:sp>
      <p:sp>
        <p:nvSpPr>
          <p:cNvPr id="3" name="Segnaposto contenuto 2"/>
          <p:cNvSpPr>
            <a:spLocks noGrp="1"/>
          </p:cNvSpPr>
          <p:nvPr>
            <p:ph idx="1"/>
          </p:nvPr>
        </p:nvSpPr>
        <p:spPr/>
        <p:txBody>
          <a:bodyPr>
            <a:normAutofit/>
          </a:bodyPr>
          <a:lstStyle/>
          <a:p>
            <a:r>
              <a:rPr lang="it-IT" b="1" smtClean="0"/>
              <a:t>subordinazione</a:t>
            </a:r>
            <a:r>
              <a:rPr lang="it-IT" b="1" dirty="0"/>
              <a:t>: participiali </a:t>
            </a:r>
            <a:r>
              <a:rPr lang="it-IT" dirty="0"/>
              <a:t>(esempio: </a:t>
            </a:r>
            <a:r>
              <a:rPr lang="it-IT" i="1" dirty="0"/>
              <a:t>gli Arabi divenuti esperti marinai</a:t>
            </a:r>
            <a:r>
              <a:rPr lang="it-IT" dirty="0"/>
              <a:t>), </a:t>
            </a:r>
            <a:r>
              <a:rPr lang="it-IT" dirty="0" smtClean="0"/>
              <a:t>gerundive, relative </a:t>
            </a:r>
            <a:r>
              <a:rPr lang="it-IT" dirty="0"/>
              <a:t>appositive, apposizioni (</a:t>
            </a:r>
            <a:r>
              <a:rPr lang="it-IT" i="1" dirty="0"/>
              <a:t>Allah, una delle tante divinità della Mecca</a:t>
            </a:r>
            <a:r>
              <a:rPr lang="it-IT" dirty="0"/>
              <a:t>), distanza </a:t>
            </a:r>
            <a:r>
              <a:rPr lang="it-IT" dirty="0" smtClean="0"/>
              <a:t>tra soggetto </a:t>
            </a:r>
            <a:r>
              <a:rPr lang="it-IT" dirty="0"/>
              <a:t>e verbo per la presenza di sintagmi nominali espansi;</a:t>
            </a:r>
          </a:p>
          <a:p>
            <a:r>
              <a:rPr lang="it-IT" dirty="0" smtClean="0"/>
              <a:t>negazioni </a:t>
            </a:r>
            <a:r>
              <a:rPr lang="it-IT" dirty="0"/>
              <a:t>complesse (</a:t>
            </a:r>
            <a:r>
              <a:rPr lang="it-IT" i="1" dirty="0"/>
              <a:t>il vero credente non è né ebreo né cristiano</a:t>
            </a:r>
            <a:r>
              <a:rPr lang="it-IT" dirty="0"/>
              <a:t>)</a:t>
            </a:r>
          </a:p>
          <a:p>
            <a:r>
              <a:rPr lang="it-IT" dirty="0" smtClean="0"/>
              <a:t> </a:t>
            </a:r>
            <a:r>
              <a:rPr lang="it-IT" dirty="0"/>
              <a:t>sistema verbale: passato remoto, trapassati, presente storico, consecutio temporum,</a:t>
            </a:r>
          </a:p>
          <a:p>
            <a:r>
              <a:rPr lang="it-IT" b="1" dirty="0"/>
              <a:t>differenze aspettuali tra passato prossimo e imperfetto</a:t>
            </a:r>
          </a:p>
          <a:p>
            <a:r>
              <a:rPr lang="it-IT" dirty="0" smtClean="0"/>
              <a:t>forme </a:t>
            </a:r>
            <a:r>
              <a:rPr lang="it-IT" dirty="0"/>
              <a:t>verbali impersonali e passive (meno frequenti che in testi di altre </a:t>
            </a:r>
            <a:r>
              <a:rPr lang="it-IT" dirty="0" smtClean="0"/>
              <a:t>discipline)</a:t>
            </a:r>
            <a:endParaRPr lang="it-IT" dirty="0"/>
          </a:p>
        </p:txBody>
      </p:sp>
    </p:spTree>
    <p:extLst>
      <p:ext uri="{BB962C8B-B14F-4D97-AF65-F5344CB8AC3E}">
        <p14:creationId xmlns:p14="http://schemas.microsoft.com/office/powerpoint/2010/main" val="22733470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b="1" dirty="0"/>
              <a:t>LA GEOGRAFIA:</a:t>
            </a:r>
            <a:endParaRPr lang="it-IT" dirty="0"/>
          </a:p>
        </p:txBody>
      </p:sp>
      <p:sp>
        <p:nvSpPr>
          <p:cNvPr id="5" name="Sottotitolo 4"/>
          <p:cNvSpPr>
            <a:spLocks noGrp="1"/>
          </p:cNvSpPr>
          <p:nvPr>
            <p:ph type="subTitle" idx="1"/>
          </p:nvPr>
        </p:nvSpPr>
        <p:spPr/>
        <p:txBody>
          <a:bodyPr/>
          <a:lstStyle/>
          <a:p>
            <a:endParaRPr lang="it-IT"/>
          </a:p>
        </p:txBody>
      </p:sp>
    </p:spTree>
    <p:extLst>
      <p:ext uri="{BB962C8B-B14F-4D97-AF65-F5344CB8AC3E}">
        <p14:creationId xmlns:p14="http://schemas.microsoft.com/office/powerpoint/2010/main" val="20550900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
            </a:r>
            <a:br>
              <a:rPr lang="it-IT" dirty="0"/>
            </a:br>
            <a:r>
              <a:rPr lang="it-IT" dirty="0"/>
              <a:t>Le foreste pluviali</a:t>
            </a:r>
            <a:br>
              <a:rPr lang="it-IT" dirty="0"/>
            </a:br>
            <a:endParaRPr lang="it-IT" dirty="0"/>
          </a:p>
        </p:txBody>
      </p:sp>
      <p:sp>
        <p:nvSpPr>
          <p:cNvPr id="3" name="Segnaposto contenuto 2"/>
          <p:cNvSpPr>
            <a:spLocks noGrp="1"/>
          </p:cNvSpPr>
          <p:nvPr>
            <p:ph idx="1"/>
          </p:nvPr>
        </p:nvSpPr>
        <p:spPr/>
        <p:txBody>
          <a:bodyPr>
            <a:normAutofit lnSpcReduction="10000"/>
          </a:bodyPr>
          <a:lstStyle/>
          <a:p>
            <a:r>
              <a:rPr lang="it-IT" dirty="0" smtClean="0"/>
              <a:t>A  </a:t>
            </a:r>
            <a:r>
              <a:rPr lang="it-IT" dirty="0"/>
              <a:t>cavallo  </a:t>
            </a:r>
            <a:r>
              <a:rPr lang="it-IT" dirty="0">
                <a:effectLst>
                  <a:outerShdw blurRad="38100" dist="38100" dir="2700000" algn="tl">
                    <a:srgbClr val="000000">
                      <a:alpha val="43137"/>
                    </a:srgbClr>
                  </a:outerShdw>
                </a:effectLst>
              </a:rPr>
              <a:t>nel cuore </a:t>
            </a:r>
            <a:r>
              <a:rPr lang="it-IT" dirty="0" smtClean="0"/>
              <a:t>della  </a:t>
            </a:r>
            <a:r>
              <a:rPr lang="it-IT" dirty="0"/>
              <a:t>linea  dell’Equatore  si  estendono  le   foreste pluviali: siamo </a:t>
            </a:r>
            <a:r>
              <a:rPr lang="it-IT" dirty="0" smtClean="0"/>
              <a:t>dell’Africa, </a:t>
            </a:r>
            <a:r>
              <a:rPr lang="it-IT" dirty="0"/>
              <a:t>in America Meridionale nell’immenso  </a:t>
            </a:r>
            <a:r>
              <a:rPr lang="it-IT" dirty="0">
                <a:effectLst>
                  <a:outerShdw blurRad="38100" dist="38100" dir="2700000" algn="tl">
                    <a:srgbClr val="000000">
                      <a:alpha val="43137"/>
                    </a:srgbClr>
                  </a:outerShdw>
                </a:effectLst>
              </a:rPr>
              <a:t>bacino  </a:t>
            </a:r>
            <a:r>
              <a:rPr lang="it-IT" dirty="0" smtClean="0">
                <a:effectLst>
                  <a:outerShdw blurRad="38100" dist="38100" dir="2700000" algn="tl">
                    <a:srgbClr val="000000">
                      <a:alpha val="43137"/>
                    </a:srgbClr>
                  </a:outerShdw>
                </a:effectLst>
              </a:rPr>
              <a:t>fluviale  </a:t>
            </a:r>
            <a:r>
              <a:rPr lang="it-IT" dirty="0">
                <a:effectLst>
                  <a:outerShdw blurRad="38100" dist="38100" dir="2700000" algn="tl">
                    <a:srgbClr val="000000">
                      <a:alpha val="43137"/>
                    </a:srgbClr>
                  </a:outerShdw>
                </a:effectLst>
              </a:rPr>
              <a:t>del  </a:t>
            </a:r>
            <a:r>
              <a:rPr lang="it-IT" dirty="0"/>
              <a:t>Rio  delle  Amazzoni  e  nelle  regioni  asiatiche  dell’Indocina  e  dell’Indonesia.  Nelle  foreste  pluviali abitano i due terzi di tutte le specie viventi della Terra e  migliaia  sono  ancora  sconosciute.  È  quindi  l’ambiente  con  la  massima  biodiversità.  Queste  foreste  sono  considerate </a:t>
            </a:r>
            <a:r>
              <a:rPr lang="it-IT" dirty="0">
                <a:effectLst>
                  <a:outerShdw blurRad="38100" dist="38100" dir="2700000" algn="tl">
                    <a:srgbClr val="000000">
                      <a:alpha val="43137"/>
                    </a:srgbClr>
                  </a:outerShdw>
                </a:effectLst>
              </a:rPr>
              <a:t> la  grande farmacia del </a:t>
            </a:r>
            <a:r>
              <a:rPr lang="it-IT" dirty="0" smtClean="0">
                <a:effectLst>
                  <a:outerShdw blurRad="38100" dist="38100" dir="2700000" algn="tl">
                    <a:srgbClr val="000000">
                      <a:alpha val="43137"/>
                    </a:srgbClr>
                  </a:outerShdw>
                </a:effectLst>
              </a:rPr>
              <a:t>pianeta perché offrono ossigeno </a:t>
            </a:r>
            <a:r>
              <a:rPr lang="it-IT" dirty="0" smtClean="0"/>
              <a:t>e  </a:t>
            </a:r>
            <a:r>
              <a:rPr lang="it-IT" u="sng" dirty="0"/>
              <a:t>molti princìpi attivi </a:t>
            </a:r>
            <a:r>
              <a:rPr lang="it-IT" dirty="0"/>
              <a:t>usati nelle medicine. Gli alberi sono giganteschi con </a:t>
            </a:r>
            <a:r>
              <a:rPr lang="it-IT" dirty="0">
                <a:effectLst>
                  <a:outerShdw blurRad="38100" dist="38100" dir="2700000" algn="tl">
                    <a:srgbClr val="000000">
                      <a:alpha val="43137"/>
                    </a:srgbClr>
                  </a:outerShdw>
                </a:effectLst>
              </a:rPr>
              <a:t>chiome</a:t>
            </a:r>
            <a:r>
              <a:rPr lang="it-IT" dirty="0"/>
              <a:t>  che possono toccare gli 80 m di altezza. </a:t>
            </a:r>
          </a:p>
          <a:p>
            <a:r>
              <a:rPr lang="it-IT" dirty="0"/>
              <a:t>Dall’alto pendono le liane . Poiché la foresta è fitta, la luce penetra con difficoltà  fino  al  suolo  e  il  sottobosco  è  povero:  qui  vivono  enormi  felci.  La fauna  include  </a:t>
            </a:r>
            <a:r>
              <a:rPr lang="it-IT" dirty="0">
                <a:solidFill>
                  <a:srgbClr val="FF0000"/>
                </a:solidFill>
              </a:rPr>
              <a:t>uccelli  come  i  pappagalli,  i  minuscoli  colibrì</a:t>
            </a:r>
            <a:r>
              <a:rPr lang="it-IT" dirty="0"/>
              <a:t>,  </a:t>
            </a:r>
            <a:r>
              <a:rPr lang="it-IT" dirty="0">
                <a:solidFill>
                  <a:srgbClr val="FF0000"/>
                </a:solidFill>
              </a:rPr>
              <a:t>serpenti  e  rettili,  come  le  iguana, </a:t>
            </a:r>
            <a:r>
              <a:rPr lang="it-IT" dirty="0" smtClean="0">
                <a:solidFill>
                  <a:srgbClr val="FF0000"/>
                </a:solidFill>
              </a:rPr>
              <a:t> </a:t>
            </a:r>
            <a:r>
              <a:rPr lang="it-IT" dirty="0">
                <a:solidFill>
                  <a:srgbClr val="FF0000"/>
                </a:solidFill>
              </a:rPr>
              <a:t>cioè animali piccoli </a:t>
            </a:r>
            <a:r>
              <a:rPr lang="it-IT" dirty="0"/>
              <a:t>che possono districarsi nel </a:t>
            </a:r>
            <a:r>
              <a:rPr lang="it-IT" dirty="0">
                <a:effectLst>
                  <a:outerShdw blurRad="38100" dist="38100" dir="2700000" algn="tl">
                    <a:srgbClr val="000000">
                      <a:alpha val="43137"/>
                    </a:srgbClr>
                  </a:outerShdw>
                </a:effectLst>
              </a:rPr>
              <a:t>fitto </a:t>
            </a:r>
            <a:r>
              <a:rPr lang="it-IT" dirty="0" smtClean="0">
                <a:effectLst>
                  <a:outerShdw blurRad="38100" dist="38100" dir="2700000" algn="tl">
                    <a:srgbClr val="000000">
                      <a:alpha val="43137"/>
                    </a:srgbClr>
                  </a:outerShdw>
                </a:effectLst>
              </a:rPr>
              <a:t>fogliame = foglie</a:t>
            </a:r>
            <a:r>
              <a:rPr lang="it-IT" dirty="0" smtClean="0"/>
              <a:t>.</a:t>
            </a:r>
            <a:endParaRPr lang="it-IT" dirty="0"/>
          </a:p>
          <a:p>
            <a:pPr marL="0" indent="0">
              <a:buNone/>
            </a:pPr>
            <a:endParaRPr lang="it-IT" dirty="0"/>
          </a:p>
        </p:txBody>
      </p:sp>
      <p:sp>
        <p:nvSpPr>
          <p:cNvPr id="4" name="Fumetto 3 3"/>
          <p:cNvSpPr/>
          <p:nvPr/>
        </p:nvSpPr>
        <p:spPr>
          <a:xfrm>
            <a:off x="2483768" y="692696"/>
            <a:ext cx="2160240" cy="1044665"/>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dirty="0" smtClean="0"/>
              <a:t>Cuore= centro, cuore umano </a:t>
            </a:r>
            <a:r>
              <a:rPr lang="it-IT" dirty="0" err="1" smtClean="0"/>
              <a:t>ecc</a:t>
            </a:r>
            <a:r>
              <a:rPr lang="it-IT" dirty="0" smtClean="0"/>
              <a:t>…</a:t>
            </a:r>
            <a:endParaRPr lang="it-IT" dirty="0"/>
          </a:p>
        </p:txBody>
      </p:sp>
      <p:sp>
        <p:nvSpPr>
          <p:cNvPr id="5" name="Callout 2 4"/>
          <p:cNvSpPr/>
          <p:nvPr/>
        </p:nvSpPr>
        <p:spPr>
          <a:xfrm>
            <a:off x="8366760" y="692696"/>
            <a:ext cx="777240" cy="1584176"/>
          </a:xfrm>
          <a:prstGeom prst="borderCallout2">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dirty="0" smtClean="0"/>
              <a:t>fiume</a:t>
            </a:r>
            <a:endParaRPr lang="it-IT" dirty="0"/>
          </a:p>
        </p:txBody>
      </p:sp>
      <p:sp>
        <p:nvSpPr>
          <p:cNvPr id="6" name="Fumetto 3 5"/>
          <p:cNvSpPr/>
          <p:nvPr/>
        </p:nvSpPr>
        <p:spPr>
          <a:xfrm>
            <a:off x="7153456" y="2385245"/>
            <a:ext cx="1944216" cy="1008112"/>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dirty="0" smtClean="0"/>
              <a:t>Riferimento ai problemi ecologici del pianeta</a:t>
            </a:r>
            <a:endParaRPr lang="it-IT" dirty="0"/>
          </a:p>
        </p:txBody>
      </p:sp>
      <p:sp>
        <p:nvSpPr>
          <p:cNvPr id="7" name="Fumetto 3 6"/>
          <p:cNvSpPr/>
          <p:nvPr/>
        </p:nvSpPr>
        <p:spPr>
          <a:xfrm>
            <a:off x="7452320" y="3932868"/>
            <a:ext cx="1691680" cy="1152316"/>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dirty="0" smtClean="0"/>
              <a:t>Iponimi e iperonimi</a:t>
            </a:r>
            <a:endParaRPr lang="it-IT" dirty="0"/>
          </a:p>
        </p:txBody>
      </p:sp>
      <p:sp>
        <p:nvSpPr>
          <p:cNvPr id="8" name="Fumetto 3 7"/>
          <p:cNvSpPr/>
          <p:nvPr/>
        </p:nvSpPr>
        <p:spPr>
          <a:xfrm>
            <a:off x="3779912" y="2276872"/>
            <a:ext cx="1944216" cy="1368152"/>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dirty="0" smtClean="0"/>
              <a:t>Termine dalla </a:t>
            </a:r>
            <a:r>
              <a:rPr lang="it-IT" dirty="0" err="1" smtClean="0"/>
              <a:t>microlingua</a:t>
            </a:r>
            <a:r>
              <a:rPr lang="it-IT" dirty="0" smtClean="0"/>
              <a:t> della scienza</a:t>
            </a:r>
            <a:endParaRPr lang="it-IT" dirty="0"/>
          </a:p>
        </p:txBody>
      </p:sp>
    </p:spTree>
    <p:extLst>
      <p:ext uri="{BB962C8B-B14F-4D97-AF65-F5344CB8AC3E}">
        <p14:creationId xmlns:p14="http://schemas.microsoft.com/office/powerpoint/2010/main" val="233681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Struttura dell’intervento</a:t>
            </a:r>
            <a:endParaRPr lang="it-IT" dirty="0"/>
          </a:p>
        </p:txBody>
      </p:sp>
      <p:sp>
        <p:nvSpPr>
          <p:cNvPr id="3" name="Segnaposto contenuto 2"/>
          <p:cNvSpPr>
            <a:spLocks noGrp="1"/>
          </p:cNvSpPr>
          <p:nvPr>
            <p:ph idx="1"/>
          </p:nvPr>
        </p:nvSpPr>
        <p:spPr/>
        <p:txBody>
          <a:bodyPr>
            <a:normAutofit/>
          </a:bodyPr>
          <a:lstStyle/>
          <a:p>
            <a:pPr marL="742950" indent="-742950">
              <a:buFont typeface="+mj-lt"/>
              <a:buAutoNum type="alphaLcPeriod"/>
            </a:pPr>
            <a:r>
              <a:rPr lang="it-IT" sz="3600" dirty="0" err="1" smtClean="0"/>
              <a:t>Microlingue</a:t>
            </a:r>
            <a:r>
              <a:rPr lang="it-IT" sz="3600" dirty="0" smtClean="0"/>
              <a:t> (</a:t>
            </a:r>
            <a:r>
              <a:rPr lang="it-IT" sz="3600" dirty="0" err="1" smtClean="0"/>
              <a:t>Calp</a:t>
            </a:r>
            <a:r>
              <a:rPr lang="it-IT" sz="3600" dirty="0" smtClean="0"/>
              <a:t>), gergo, lingua per lo studio: quali distinzioni </a:t>
            </a:r>
          </a:p>
          <a:p>
            <a:pPr marL="742950" indent="-742950">
              <a:buFont typeface="+mj-lt"/>
              <a:buAutoNum type="alphaLcPeriod"/>
            </a:pPr>
            <a:r>
              <a:rPr lang="it-IT" sz="3600" dirty="0" smtClean="0"/>
              <a:t>Uno sguardo alla prassi didattica attraverso i manuali.</a:t>
            </a:r>
          </a:p>
          <a:p>
            <a:pPr marL="742950" indent="-742950">
              <a:buFont typeface="+mj-lt"/>
              <a:buAutoNum type="alphaLcPeriod"/>
            </a:pPr>
            <a:r>
              <a:rPr lang="it-IT" sz="3600" dirty="0">
                <a:solidFill>
                  <a:schemeClr val="tx1"/>
                </a:solidFill>
              </a:rPr>
              <a:t>Declinazioni didattiche</a:t>
            </a:r>
          </a:p>
          <a:p>
            <a:pPr marL="742950" indent="-742950">
              <a:buFont typeface="+mj-lt"/>
              <a:buAutoNum type="alphaLcPeriod"/>
            </a:pPr>
            <a:r>
              <a:rPr lang="it-IT" sz="3600" dirty="0" smtClean="0"/>
              <a:t>Bibliografia</a:t>
            </a:r>
            <a:endParaRPr lang="it-IT" sz="3600" dirty="0"/>
          </a:p>
        </p:txBody>
      </p:sp>
    </p:spTree>
    <p:extLst>
      <p:ext uri="{BB962C8B-B14F-4D97-AF65-F5344CB8AC3E}">
        <p14:creationId xmlns:p14="http://schemas.microsoft.com/office/powerpoint/2010/main" val="41971844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TESTUALITA’</a:t>
            </a:r>
            <a:br>
              <a:rPr lang="it-IT" dirty="0"/>
            </a:br>
            <a:endParaRPr lang="it-IT" dirty="0"/>
          </a:p>
        </p:txBody>
      </p:sp>
      <p:sp>
        <p:nvSpPr>
          <p:cNvPr id="3" name="Segnaposto contenuto 2"/>
          <p:cNvSpPr>
            <a:spLocks noGrp="1"/>
          </p:cNvSpPr>
          <p:nvPr>
            <p:ph idx="1"/>
          </p:nvPr>
        </p:nvSpPr>
        <p:spPr/>
        <p:txBody>
          <a:bodyPr/>
          <a:lstStyle/>
          <a:p>
            <a:pPr>
              <a:buFont typeface="Arial" panose="020B0604020202020204" pitchFamily="34" charset="0"/>
              <a:buChar char="•"/>
            </a:pPr>
            <a:r>
              <a:rPr lang="it-IT" b="1" dirty="0" smtClean="0"/>
              <a:t>ipertestualità </a:t>
            </a:r>
            <a:r>
              <a:rPr lang="it-IT" b="1" dirty="0"/>
              <a:t>marcata (fotografie, cartine, glosse, diversi tipi di carattere, grafici e tabelle </a:t>
            </a:r>
            <a:r>
              <a:rPr lang="it-IT" b="1" dirty="0" smtClean="0"/>
              <a:t>da imparare </a:t>
            </a:r>
            <a:r>
              <a:rPr lang="it-IT" b="1" dirty="0"/>
              <a:t>a interpretare)</a:t>
            </a:r>
          </a:p>
          <a:p>
            <a:pPr>
              <a:buFont typeface="Arial" panose="020B0604020202020204" pitchFamily="34" charset="0"/>
              <a:buChar char="•"/>
            </a:pPr>
            <a:r>
              <a:rPr lang="it-IT" dirty="0" smtClean="0"/>
              <a:t> </a:t>
            </a:r>
            <a:r>
              <a:rPr lang="it-IT" dirty="0"/>
              <a:t>scansione del testo (possibile eccesso o scarsità di capoversi)</a:t>
            </a:r>
          </a:p>
          <a:p>
            <a:pPr>
              <a:buFont typeface="Arial" panose="020B0604020202020204" pitchFamily="34" charset="0"/>
              <a:buChar char="•"/>
            </a:pPr>
            <a:r>
              <a:rPr lang="it-IT" dirty="0" smtClean="0"/>
              <a:t> </a:t>
            </a:r>
            <a:r>
              <a:rPr lang="it-IT" dirty="0"/>
              <a:t>titolazione (motivo di difficoltà / strumento di facilitazione)</a:t>
            </a:r>
          </a:p>
          <a:p>
            <a:pPr>
              <a:buFont typeface="Arial" panose="020B0604020202020204" pitchFamily="34" charset="0"/>
              <a:buChar char="•"/>
            </a:pPr>
            <a:r>
              <a:rPr lang="it-IT" dirty="0" smtClean="0"/>
              <a:t> </a:t>
            </a:r>
            <a:r>
              <a:rPr lang="it-IT" dirty="0"/>
              <a:t>coesione e connettivi: in generale tendenza a paratassi, pochi connettivi (causali, </a:t>
            </a:r>
            <a:r>
              <a:rPr lang="it-IT" dirty="0" smtClean="0"/>
              <a:t>avversativi, concessivi</a:t>
            </a:r>
            <a:r>
              <a:rPr lang="it-IT" dirty="0"/>
              <a:t>, argomentativi</a:t>
            </a:r>
            <a:r>
              <a:rPr lang="it-IT" dirty="0" smtClean="0"/>
              <a:t>).</a:t>
            </a:r>
            <a:endParaRPr lang="it-IT" dirty="0"/>
          </a:p>
        </p:txBody>
      </p:sp>
    </p:spTree>
    <p:extLst>
      <p:ext uri="{BB962C8B-B14F-4D97-AF65-F5344CB8AC3E}">
        <p14:creationId xmlns:p14="http://schemas.microsoft.com/office/powerpoint/2010/main" val="40916121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LESSICO</a:t>
            </a:r>
            <a:br>
              <a:rPr lang="it-IT" dirty="0"/>
            </a:br>
            <a:endParaRPr lang="it-IT" dirty="0"/>
          </a:p>
        </p:txBody>
      </p:sp>
      <p:sp>
        <p:nvSpPr>
          <p:cNvPr id="3" name="Segnaposto contenuto 2"/>
          <p:cNvSpPr>
            <a:spLocks noGrp="1"/>
          </p:cNvSpPr>
          <p:nvPr>
            <p:ph idx="1"/>
          </p:nvPr>
        </p:nvSpPr>
        <p:spPr/>
        <p:txBody>
          <a:bodyPr>
            <a:normAutofit/>
          </a:bodyPr>
          <a:lstStyle/>
          <a:p>
            <a:pPr>
              <a:buFont typeface="Arial" panose="020B0604020202020204" pitchFamily="34" charset="0"/>
              <a:buChar char="•"/>
            </a:pPr>
            <a:r>
              <a:rPr lang="it-IT" dirty="0" smtClean="0"/>
              <a:t>generalità </a:t>
            </a:r>
            <a:r>
              <a:rPr lang="it-IT" dirty="0"/>
              <a:t>ed astrattezza dei termini (“</a:t>
            </a:r>
            <a:r>
              <a:rPr lang="it-IT" i="1" dirty="0"/>
              <a:t>tabella per la registrazione di nomi</a:t>
            </a:r>
            <a:r>
              <a:rPr lang="it-IT" dirty="0"/>
              <a:t>”, “</a:t>
            </a:r>
            <a:r>
              <a:rPr lang="it-IT" i="1" dirty="0" smtClean="0"/>
              <a:t>densità elevata</a:t>
            </a:r>
            <a:r>
              <a:rPr lang="it-IT" dirty="0"/>
              <a:t>”, “</a:t>
            </a:r>
            <a:r>
              <a:rPr lang="it-IT" i="1" dirty="0"/>
              <a:t>clima temperato</a:t>
            </a:r>
            <a:r>
              <a:rPr lang="it-IT" dirty="0"/>
              <a:t>”)</a:t>
            </a:r>
          </a:p>
          <a:p>
            <a:pPr>
              <a:buFont typeface="Arial" panose="020B0604020202020204" pitchFamily="34" charset="0"/>
              <a:buChar char="•"/>
            </a:pPr>
            <a:r>
              <a:rPr lang="it-IT" dirty="0" smtClean="0"/>
              <a:t>lessico </a:t>
            </a:r>
            <a:r>
              <a:rPr lang="it-IT" dirty="0"/>
              <a:t>specialistico (es.: </a:t>
            </a:r>
            <a:r>
              <a:rPr lang="it-IT" i="1" dirty="0"/>
              <a:t>densità della popolazione, ovini, caprini, bovini, arcipelago</a:t>
            </a:r>
            <a:r>
              <a:rPr lang="it-IT" i="1" dirty="0" smtClean="0"/>
              <a:t>, costa</a:t>
            </a:r>
            <a:r>
              <a:rPr lang="it-IT" dirty="0" smtClean="0"/>
              <a:t>….)</a:t>
            </a:r>
            <a:endParaRPr lang="it-IT" dirty="0"/>
          </a:p>
          <a:p>
            <a:pPr>
              <a:buFont typeface="Arial" panose="020B0604020202020204" pitchFamily="34" charset="0"/>
              <a:buChar char="•"/>
            </a:pPr>
            <a:r>
              <a:rPr lang="it-IT" dirty="0" smtClean="0"/>
              <a:t>molti </a:t>
            </a:r>
            <a:r>
              <a:rPr lang="it-IT" b="1" dirty="0"/>
              <a:t>termini polisemici</a:t>
            </a:r>
            <a:r>
              <a:rPr lang="it-IT" dirty="0"/>
              <a:t>: derivanti dalla lingua comune, ma utilizzati in </a:t>
            </a:r>
            <a:r>
              <a:rPr lang="it-IT" dirty="0" smtClean="0"/>
              <a:t>contesto specialistico assumono </a:t>
            </a:r>
            <a:r>
              <a:rPr lang="it-IT" dirty="0"/>
              <a:t>significato diverso (ad es. </a:t>
            </a:r>
            <a:r>
              <a:rPr lang="it-IT" i="1" dirty="0" smtClean="0"/>
              <a:t>scala</a:t>
            </a:r>
            <a:r>
              <a:rPr lang="it-IT" i="1" dirty="0"/>
              <a:t>, </a:t>
            </a:r>
            <a:r>
              <a:rPr lang="it-IT" i="1" dirty="0" smtClean="0"/>
              <a:t>carte, </a:t>
            </a:r>
            <a:r>
              <a:rPr lang="it-IT" i="1" dirty="0" err="1" smtClean="0"/>
              <a:t>aspro,dolce</a:t>
            </a:r>
            <a:r>
              <a:rPr lang="it-IT" i="1" dirty="0"/>
              <a:t>, salato...)</a:t>
            </a:r>
          </a:p>
          <a:p>
            <a:pPr>
              <a:buFont typeface="Arial" panose="020B0604020202020204" pitchFamily="34" charset="0"/>
              <a:buChar char="•"/>
            </a:pPr>
            <a:r>
              <a:rPr lang="it-IT" dirty="0" smtClean="0"/>
              <a:t>stile </a:t>
            </a:r>
            <a:r>
              <a:rPr lang="it-IT" dirty="0"/>
              <a:t>formale: </a:t>
            </a:r>
            <a:r>
              <a:rPr lang="it-IT" i="1" dirty="0"/>
              <a:t>praticare, intatto, risultare </a:t>
            </a:r>
            <a:r>
              <a:rPr lang="it-IT" dirty="0"/>
              <a:t>(per </a:t>
            </a:r>
            <a:r>
              <a:rPr lang="it-IT" i="1" dirty="0"/>
              <a:t>essere)</a:t>
            </a:r>
          </a:p>
          <a:p>
            <a:pPr marL="0" indent="0">
              <a:buNone/>
            </a:pPr>
            <a:endParaRPr lang="it-IT" dirty="0"/>
          </a:p>
        </p:txBody>
      </p:sp>
    </p:spTree>
    <p:extLst>
      <p:ext uri="{BB962C8B-B14F-4D97-AF65-F5344CB8AC3E}">
        <p14:creationId xmlns:p14="http://schemas.microsoft.com/office/powerpoint/2010/main" val="23633505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MORFOSINTASSI</a:t>
            </a:r>
            <a:endParaRPr lang="it-IT" dirty="0"/>
          </a:p>
        </p:txBody>
      </p:sp>
      <p:sp>
        <p:nvSpPr>
          <p:cNvPr id="3" name="Segnaposto contenuto 2"/>
          <p:cNvSpPr>
            <a:spLocks noGrp="1"/>
          </p:cNvSpPr>
          <p:nvPr>
            <p:ph idx="1"/>
          </p:nvPr>
        </p:nvSpPr>
        <p:spPr/>
        <p:txBody>
          <a:bodyPr>
            <a:normAutofit/>
          </a:bodyPr>
          <a:lstStyle/>
          <a:p>
            <a:pPr>
              <a:buFont typeface="Arial" panose="020B0604020202020204" pitchFamily="34" charset="0"/>
              <a:buChar char="•"/>
            </a:pPr>
            <a:r>
              <a:rPr lang="it-IT" dirty="0" smtClean="0"/>
              <a:t> </a:t>
            </a:r>
            <a:r>
              <a:rPr lang="it-IT" b="1" dirty="0"/>
              <a:t>nominalizzazioni</a:t>
            </a:r>
          </a:p>
          <a:p>
            <a:pPr>
              <a:buFont typeface="Arial" panose="020B0604020202020204" pitchFamily="34" charset="0"/>
              <a:buChar char="•"/>
            </a:pPr>
            <a:r>
              <a:rPr lang="it-IT" dirty="0" smtClean="0"/>
              <a:t>sistema </a:t>
            </a:r>
            <a:r>
              <a:rPr lang="it-IT" dirty="0"/>
              <a:t>verbale: in genere prevalenza di utilizzo del </a:t>
            </a:r>
            <a:r>
              <a:rPr lang="it-IT" b="1" dirty="0"/>
              <a:t>presente</a:t>
            </a:r>
            <a:r>
              <a:rPr lang="it-IT" dirty="0"/>
              <a:t>; a volte bruschi passaggi </a:t>
            </a:r>
            <a:r>
              <a:rPr lang="it-IT" dirty="0" smtClean="0"/>
              <a:t>ad altri </a:t>
            </a:r>
            <a:r>
              <a:rPr lang="it-IT" dirty="0"/>
              <a:t>tempi.</a:t>
            </a:r>
          </a:p>
          <a:p>
            <a:pPr>
              <a:buFont typeface="Arial" panose="020B0604020202020204" pitchFamily="34" charset="0"/>
              <a:buChar char="•"/>
            </a:pPr>
            <a:r>
              <a:rPr lang="it-IT" dirty="0" smtClean="0"/>
              <a:t>forme </a:t>
            </a:r>
            <a:r>
              <a:rPr lang="it-IT" dirty="0"/>
              <a:t>verbali </a:t>
            </a:r>
            <a:r>
              <a:rPr lang="it-IT" b="1" dirty="0"/>
              <a:t>impersonali e passive</a:t>
            </a:r>
            <a:r>
              <a:rPr lang="it-IT" dirty="0"/>
              <a:t>: (es.: </a:t>
            </a:r>
            <a:r>
              <a:rPr lang="it-IT" i="1" dirty="0"/>
              <a:t>è abitato, le carte fisiche sono realizzate in </a:t>
            </a:r>
            <a:r>
              <a:rPr lang="it-IT" i="1" dirty="0" smtClean="0"/>
              <a:t>modo da</a:t>
            </a:r>
            <a:r>
              <a:rPr lang="it-IT" dirty="0"/>
              <a:t>, e di verbi impersonali ad es. </a:t>
            </a:r>
            <a:r>
              <a:rPr lang="it-IT" i="1" dirty="0"/>
              <a:t>si legge</a:t>
            </a:r>
            <a:r>
              <a:rPr lang="it-IT" dirty="0"/>
              <a:t>, </a:t>
            </a:r>
            <a:r>
              <a:rPr lang="it-IT" i="1" dirty="0"/>
              <a:t>si può notare</a:t>
            </a:r>
            <a:r>
              <a:rPr lang="it-IT" dirty="0"/>
              <a:t>...)</a:t>
            </a:r>
          </a:p>
          <a:p>
            <a:pPr>
              <a:buFont typeface="Arial" panose="020B0604020202020204" pitchFamily="34" charset="0"/>
              <a:buChar char="•"/>
            </a:pPr>
            <a:r>
              <a:rPr lang="it-IT" dirty="0" smtClean="0"/>
              <a:t> </a:t>
            </a:r>
            <a:r>
              <a:rPr lang="it-IT" b="1" dirty="0"/>
              <a:t>Costruzioni marcate attraverso frasi </a:t>
            </a:r>
            <a:r>
              <a:rPr lang="it-IT" b="1" dirty="0" err="1"/>
              <a:t>topicalizzate</a:t>
            </a:r>
            <a:r>
              <a:rPr lang="it-IT" b="1" dirty="0"/>
              <a:t> (ad es.: </a:t>
            </a:r>
            <a:r>
              <a:rPr lang="it-IT" b="1" i="1" dirty="0"/>
              <a:t>fiorente è la pesca, praticato </a:t>
            </a:r>
            <a:r>
              <a:rPr lang="it-IT" b="1" i="1" dirty="0" smtClean="0"/>
              <a:t>è l’allevamento </a:t>
            </a:r>
            <a:r>
              <a:rPr lang="it-IT" b="1" i="1" dirty="0"/>
              <a:t>di ovini</a:t>
            </a:r>
            <a:r>
              <a:rPr lang="it-IT" b="1" dirty="0"/>
              <a:t>...)</a:t>
            </a:r>
          </a:p>
          <a:p>
            <a:endParaRPr lang="it-IT" dirty="0"/>
          </a:p>
        </p:txBody>
      </p:sp>
    </p:spTree>
    <p:extLst>
      <p:ext uri="{BB962C8B-B14F-4D97-AF65-F5344CB8AC3E}">
        <p14:creationId xmlns:p14="http://schemas.microsoft.com/office/powerpoint/2010/main" val="33533320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SCIENZE e FISICA</a:t>
            </a:r>
            <a:endParaRPr lang="it-IT" dirty="0"/>
          </a:p>
        </p:txBody>
      </p:sp>
      <p:sp>
        <p:nvSpPr>
          <p:cNvPr id="3" name="Segnaposto contenuto 2"/>
          <p:cNvSpPr>
            <a:spLocks noGrp="1"/>
          </p:cNvSpPr>
          <p:nvPr>
            <p:ph idx="1"/>
          </p:nvPr>
        </p:nvSpPr>
        <p:spPr/>
        <p:txBody>
          <a:bodyPr/>
          <a:lstStyle/>
          <a:p>
            <a:pPr>
              <a:buFont typeface="Arial" panose="020B0604020202020204" pitchFamily="34" charset="0"/>
              <a:buChar char="•"/>
            </a:pPr>
            <a:r>
              <a:rPr lang="it-IT" dirty="0" smtClean="0"/>
              <a:t>Padronanza </a:t>
            </a:r>
            <a:r>
              <a:rPr lang="it-IT" dirty="0"/>
              <a:t>dei processi di generalizzazione, classificazione, seriazione, sintesi;</a:t>
            </a:r>
          </a:p>
          <a:p>
            <a:pPr>
              <a:buFont typeface="Arial" panose="020B0604020202020204" pitchFamily="34" charset="0"/>
              <a:buChar char="•"/>
            </a:pPr>
            <a:r>
              <a:rPr lang="it-IT" dirty="0"/>
              <a:t> attivazione di concetti “scientifici” ed il mutamento di preconcetti in concetti rigorosi e concetti.</a:t>
            </a:r>
          </a:p>
          <a:p>
            <a:pPr>
              <a:buFont typeface="Arial" panose="020B0604020202020204" pitchFamily="34" charset="0"/>
              <a:buChar char="•"/>
            </a:pPr>
            <a:r>
              <a:rPr lang="it-IT" dirty="0" err="1"/>
              <a:t>precisionismo</a:t>
            </a:r>
            <a:r>
              <a:rPr lang="it-IT" dirty="0"/>
              <a:t> (scarsi spazi per la sinonimia; MA cfr. teorie diverse), esattezza, rigore, stile scarno e incisivo</a:t>
            </a:r>
          </a:p>
          <a:p>
            <a:pPr>
              <a:buFont typeface="Arial" panose="020B0604020202020204" pitchFamily="34" charset="0"/>
              <a:buChar char="•"/>
            </a:pPr>
            <a:r>
              <a:rPr lang="it-IT" dirty="0"/>
              <a:t>tendenza al “</a:t>
            </a:r>
            <a:r>
              <a:rPr lang="it-IT" dirty="0" err="1"/>
              <a:t>matematichese</a:t>
            </a:r>
            <a:r>
              <a:rPr lang="it-IT" dirty="0"/>
              <a:t>”: collezioni di definizioni, teoremi e dimostrazioni, non sempre ben contestualizzati e spiegati secondo logica.</a:t>
            </a:r>
          </a:p>
          <a:p>
            <a:endParaRPr lang="it-IT" dirty="0"/>
          </a:p>
        </p:txBody>
      </p:sp>
    </p:spTree>
    <p:extLst>
      <p:ext uri="{BB962C8B-B14F-4D97-AF65-F5344CB8AC3E}">
        <p14:creationId xmlns:p14="http://schemas.microsoft.com/office/powerpoint/2010/main" val="30406302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TESTUALITA’</a:t>
            </a:r>
            <a:br>
              <a:rPr lang="it-IT" dirty="0"/>
            </a:br>
            <a:endParaRPr lang="it-IT" dirty="0"/>
          </a:p>
        </p:txBody>
      </p:sp>
      <p:sp>
        <p:nvSpPr>
          <p:cNvPr id="3" name="Segnaposto contenuto 2"/>
          <p:cNvSpPr>
            <a:spLocks noGrp="1"/>
          </p:cNvSpPr>
          <p:nvPr>
            <p:ph idx="1"/>
          </p:nvPr>
        </p:nvSpPr>
        <p:spPr/>
        <p:txBody>
          <a:bodyPr>
            <a:normAutofit/>
          </a:bodyPr>
          <a:lstStyle/>
          <a:p>
            <a:pPr>
              <a:buFont typeface="Arial" panose="020B0604020202020204" pitchFamily="34" charset="0"/>
              <a:buChar char="•"/>
            </a:pPr>
            <a:r>
              <a:rPr lang="it-IT" dirty="0" smtClean="0"/>
              <a:t>titolazione </a:t>
            </a:r>
            <a:r>
              <a:rPr lang="it-IT" dirty="0"/>
              <a:t>(motivo di difficoltà / strumento di facilitazione)</a:t>
            </a:r>
          </a:p>
          <a:p>
            <a:pPr>
              <a:buFont typeface="Arial" panose="020B0604020202020204" pitchFamily="34" charset="0"/>
              <a:buChar char="•"/>
            </a:pPr>
            <a:r>
              <a:rPr lang="it-IT" dirty="0" smtClean="0"/>
              <a:t>strutturazione </a:t>
            </a:r>
            <a:r>
              <a:rPr lang="it-IT" dirty="0"/>
              <a:t>testuale basata sui rapporti causa-effetto e su schemi logici (ma spesso </a:t>
            </a:r>
            <a:r>
              <a:rPr lang="it-IT" dirty="0" smtClean="0"/>
              <a:t>in modo </a:t>
            </a:r>
            <a:r>
              <a:rPr lang="it-IT" dirty="0"/>
              <a:t>“accorciato” rispetto al modello del testo scientifico vero e proprio, più rigoroso</a:t>
            </a:r>
            <a:r>
              <a:rPr lang="it-IT" dirty="0" smtClean="0"/>
              <a:t>, assiomatico </a:t>
            </a:r>
            <a:r>
              <a:rPr lang="it-IT" dirty="0"/>
              <a:t>o sperimentale)</a:t>
            </a:r>
          </a:p>
          <a:p>
            <a:pPr>
              <a:buFont typeface="Arial" panose="020B0604020202020204" pitchFamily="34" charset="0"/>
              <a:buChar char="•"/>
            </a:pPr>
            <a:r>
              <a:rPr lang="it-IT" b="1" dirty="0" smtClean="0"/>
              <a:t>testo </a:t>
            </a:r>
            <a:r>
              <a:rPr lang="it-IT" b="1" dirty="0"/>
              <a:t>più esplicativo/descrittivo che non argomentativo: tende a non problematizzare </a:t>
            </a:r>
            <a:r>
              <a:rPr lang="it-IT" b="1" dirty="0" smtClean="0"/>
              <a:t>il sapere</a:t>
            </a:r>
            <a:r>
              <a:rPr lang="it-IT" b="1" dirty="0"/>
              <a:t>, a dare tutto come assodato.</a:t>
            </a:r>
          </a:p>
          <a:p>
            <a:pPr>
              <a:buFont typeface="Arial" panose="020B0604020202020204" pitchFamily="34" charset="0"/>
              <a:buChar char="•"/>
            </a:pPr>
            <a:r>
              <a:rPr lang="it-IT" b="1" dirty="0" err="1" smtClean="0"/>
              <a:t>denotatività</a:t>
            </a:r>
            <a:r>
              <a:rPr lang="it-IT" b="1" dirty="0" smtClean="0"/>
              <a:t> </a:t>
            </a:r>
            <a:r>
              <a:rPr lang="it-IT" b="1" dirty="0"/>
              <a:t>(scarsità o assenza di connotazioni, valutazioni personali, </a:t>
            </a:r>
            <a:r>
              <a:rPr lang="it-IT" b="1" dirty="0" err="1" smtClean="0"/>
              <a:t>modalizzazioni</a:t>
            </a:r>
            <a:r>
              <a:rPr lang="it-IT" b="1" dirty="0" smtClean="0"/>
              <a:t> relative</a:t>
            </a:r>
            <a:r>
              <a:rPr lang="it-IT" b="1" dirty="0"/>
              <a:t>); è mitigata nel testo didattico rispetto al testo scientifico vero e proprio</a:t>
            </a:r>
          </a:p>
        </p:txBody>
      </p:sp>
    </p:spTree>
    <p:extLst>
      <p:ext uri="{BB962C8B-B14F-4D97-AF65-F5344CB8AC3E}">
        <p14:creationId xmlns:p14="http://schemas.microsoft.com/office/powerpoint/2010/main" val="6814232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LESSICO</a:t>
            </a:r>
            <a:br>
              <a:rPr lang="it-IT" dirty="0"/>
            </a:br>
            <a:endParaRPr lang="it-IT" dirty="0"/>
          </a:p>
        </p:txBody>
      </p:sp>
      <p:sp>
        <p:nvSpPr>
          <p:cNvPr id="3" name="Segnaposto contenuto 2"/>
          <p:cNvSpPr>
            <a:spLocks noGrp="1"/>
          </p:cNvSpPr>
          <p:nvPr>
            <p:ph idx="1"/>
          </p:nvPr>
        </p:nvSpPr>
        <p:spPr/>
        <p:txBody>
          <a:bodyPr/>
          <a:lstStyle/>
          <a:p>
            <a:pPr>
              <a:buFont typeface="Arial" panose="020B0604020202020204" pitchFamily="34" charset="0"/>
              <a:buChar char="•"/>
            </a:pPr>
            <a:r>
              <a:rPr lang="it-IT" dirty="0" smtClean="0"/>
              <a:t>lessico </a:t>
            </a:r>
            <a:r>
              <a:rPr lang="it-IT" dirty="0"/>
              <a:t>di </a:t>
            </a:r>
            <a:r>
              <a:rPr lang="it-IT" b="1" dirty="0"/>
              <a:t>registro formale</a:t>
            </a:r>
            <a:r>
              <a:rPr lang="it-IT" dirty="0"/>
              <a:t>: </a:t>
            </a:r>
            <a:r>
              <a:rPr lang="it-IT" i="1" dirty="0"/>
              <a:t>assumere, trarre beneficio, danneggiare</a:t>
            </a:r>
          </a:p>
          <a:p>
            <a:pPr>
              <a:buFont typeface="Arial" panose="020B0604020202020204" pitchFamily="34" charset="0"/>
              <a:buChar char="•"/>
            </a:pPr>
            <a:r>
              <a:rPr lang="it-IT" dirty="0" smtClean="0"/>
              <a:t> </a:t>
            </a:r>
            <a:r>
              <a:rPr lang="it-IT" dirty="0"/>
              <a:t>utilizzo diffuso di </a:t>
            </a:r>
            <a:r>
              <a:rPr lang="it-IT" b="1" dirty="0"/>
              <a:t>iponimi e iperonimi </a:t>
            </a:r>
            <a:r>
              <a:rPr lang="it-IT" dirty="0"/>
              <a:t>(es. </a:t>
            </a:r>
            <a:r>
              <a:rPr lang="it-IT" i="1" dirty="0"/>
              <a:t>gatto &gt; animale &gt; quadrupede &gt; felino </a:t>
            </a:r>
            <a:r>
              <a:rPr lang="it-IT" i="1" dirty="0" smtClean="0"/>
              <a:t>&gt;mammifero</a:t>
            </a:r>
            <a:r>
              <a:rPr lang="it-IT" dirty="0"/>
              <a:t>)</a:t>
            </a:r>
          </a:p>
        </p:txBody>
      </p:sp>
    </p:spTree>
    <p:extLst>
      <p:ext uri="{BB962C8B-B14F-4D97-AF65-F5344CB8AC3E}">
        <p14:creationId xmlns:p14="http://schemas.microsoft.com/office/powerpoint/2010/main" val="41254518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MORFOSINTASSI</a:t>
            </a:r>
            <a:br>
              <a:rPr lang="it-IT" dirty="0"/>
            </a:br>
            <a:endParaRPr lang="it-IT" dirty="0"/>
          </a:p>
        </p:txBody>
      </p:sp>
      <p:sp>
        <p:nvSpPr>
          <p:cNvPr id="3" name="Segnaposto contenuto 2"/>
          <p:cNvSpPr>
            <a:spLocks noGrp="1"/>
          </p:cNvSpPr>
          <p:nvPr>
            <p:ph idx="1"/>
          </p:nvPr>
        </p:nvSpPr>
        <p:spPr/>
        <p:txBody>
          <a:bodyPr>
            <a:normAutofit/>
          </a:bodyPr>
          <a:lstStyle/>
          <a:p>
            <a:pPr>
              <a:buFont typeface="Arial" panose="020B0604020202020204" pitchFamily="34" charset="0"/>
              <a:buChar char="•"/>
            </a:pPr>
            <a:r>
              <a:rPr lang="it-IT" dirty="0" smtClean="0"/>
              <a:t> </a:t>
            </a:r>
            <a:r>
              <a:rPr lang="it-IT" b="1" dirty="0"/>
              <a:t>nominalizzazioni </a:t>
            </a:r>
            <a:r>
              <a:rPr lang="it-IT" dirty="0"/>
              <a:t>(es. </a:t>
            </a:r>
            <a:r>
              <a:rPr lang="it-IT" i="1" dirty="0"/>
              <a:t>una corretta alimentazione ci permette di mantenere le ossa in </a:t>
            </a:r>
            <a:r>
              <a:rPr lang="it-IT" i="1" dirty="0" smtClean="0"/>
              <a:t>buona salute</a:t>
            </a:r>
            <a:r>
              <a:rPr lang="it-IT" i="1" dirty="0"/>
              <a:t>, la prima dentizione</a:t>
            </a:r>
            <a:r>
              <a:rPr lang="it-IT" dirty="0"/>
              <a:t>)</a:t>
            </a:r>
          </a:p>
          <a:p>
            <a:pPr>
              <a:buFont typeface="Arial" panose="020B0604020202020204" pitchFamily="34" charset="0"/>
              <a:buChar char="•"/>
            </a:pPr>
            <a:r>
              <a:rPr lang="it-IT" dirty="0" smtClean="0"/>
              <a:t>forme </a:t>
            </a:r>
            <a:r>
              <a:rPr lang="it-IT" dirty="0"/>
              <a:t>verbali </a:t>
            </a:r>
            <a:r>
              <a:rPr lang="it-IT" b="1" dirty="0"/>
              <a:t>impersonali e passive </a:t>
            </a:r>
            <a:r>
              <a:rPr lang="it-IT" dirty="0"/>
              <a:t>(es. </a:t>
            </a:r>
            <a:r>
              <a:rPr lang="it-IT" i="1" dirty="0"/>
              <a:t>si osservi che</a:t>
            </a:r>
            <a:r>
              <a:rPr lang="it-IT" dirty="0"/>
              <a:t>).</a:t>
            </a:r>
          </a:p>
          <a:p>
            <a:pPr>
              <a:buFont typeface="Arial" panose="020B0604020202020204" pitchFamily="34" charset="0"/>
              <a:buChar char="•"/>
            </a:pPr>
            <a:r>
              <a:rPr lang="it-IT" b="1" dirty="0" smtClean="0"/>
              <a:t>forme </a:t>
            </a:r>
            <a:r>
              <a:rPr lang="it-IT" b="1" dirty="0"/>
              <a:t>verbali “nominali” come participi passati o presenti (</a:t>
            </a:r>
            <a:r>
              <a:rPr lang="it-IT" b="1" i="1" dirty="0"/>
              <a:t>un organismo avente; </a:t>
            </a:r>
            <a:r>
              <a:rPr lang="it-IT" b="1" i="1" dirty="0" smtClean="0"/>
              <a:t>le caratteristiche </a:t>
            </a:r>
            <a:r>
              <a:rPr lang="it-IT" b="1" i="1" dirty="0"/>
              <a:t>risultanti; visti i caratteri prevalenti</a:t>
            </a:r>
            <a:r>
              <a:rPr lang="it-IT" b="1" dirty="0"/>
              <a:t>...)</a:t>
            </a:r>
          </a:p>
          <a:p>
            <a:pPr>
              <a:buFont typeface="Arial" panose="020B0604020202020204" pitchFamily="34" charset="0"/>
              <a:buChar char="•"/>
            </a:pPr>
            <a:r>
              <a:rPr lang="it-IT" dirty="0" smtClean="0"/>
              <a:t>verbo </a:t>
            </a:r>
            <a:r>
              <a:rPr lang="it-IT" dirty="0"/>
              <a:t>prevalentemente al </a:t>
            </a:r>
            <a:r>
              <a:rPr lang="it-IT" b="1" dirty="0"/>
              <a:t>presente indicativo (e 3^ persona</a:t>
            </a:r>
            <a:r>
              <a:rPr lang="it-IT" dirty="0"/>
              <a:t>)</a:t>
            </a:r>
          </a:p>
          <a:p>
            <a:pPr>
              <a:buFont typeface="Arial" panose="020B0604020202020204" pitchFamily="34" charset="0"/>
              <a:buChar char="•"/>
            </a:pPr>
            <a:r>
              <a:rPr lang="it-IT" dirty="0" smtClean="0"/>
              <a:t>depotenziamento </a:t>
            </a:r>
            <a:r>
              <a:rPr lang="it-IT" dirty="0"/>
              <a:t>del V, uso di una </a:t>
            </a:r>
            <a:r>
              <a:rPr lang="it-IT" b="1" dirty="0"/>
              <a:t>rosa ristretta di verbi</a:t>
            </a:r>
          </a:p>
          <a:p>
            <a:pPr>
              <a:buFont typeface="Arial" panose="020B0604020202020204" pitchFamily="34" charset="0"/>
              <a:buChar char="•"/>
            </a:pPr>
            <a:r>
              <a:rPr lang="it-IT" dirty="0" smtClean="0"/>
              <a:t>Ricchezza </a:t>
            </a:r>
            <a:r>
              <a:rPr lang="it-IT" dirty="0"/>
              <a:t>di </a:t>
            </a:r>
            <a:r>
              <a:rPr lang="it-IT" b="1" dirty="0"/>
              <a:t>connettivi</a:t>
            </a:r>
            <a:r>
              <a:rPr lang="it-IT" dirty="0"/>
              <a:t>: di significato </a:t>
            </a:r>
            <a:r>
              <a:rPr lang="it-IT" b="1" dirty="0"/>
              <a:t>temporale</a:t>
            </a:r>
            <a:r>
              <a:rPr lang="it-IT" dirty="0"/>
              <a:t>, </a:t>
            </a:r>
            <a:r>
              <a:rPr lang="it-IT" b="1" dirty="0"/>
              <a:t>di seriazione </a:t>
            </a:r>
            <a:r>
              <a:rPr lang="it-IT" dirty="0"/>
              <a:t>(</a:t>
            </a:r>
            <a:r>
              <a:rPr lang="it-IT" i="1" dirty="0"/>
              <a:t>per prima cosa, </a:t>
            </a:r>
            <a:r>
              <a:rPr lang="it-IT" i="1" dirty="0" smtClean="0"/>
              <a:t>in seconda </a:t>
            </a:r>
            <a:r>
              <a:rPr lang="it-IT" i="1" dirty="0"/>
              <a:t>battuta</a:t>
            </a:r>
            <a:r>
              <a:rPr lang="it-IT" dirty="0"/>
              <a:t>), di </a:t>
            </a:r>
            <a:r>
              <a:rPr lang="it-IT" b="1" dirty="0"/>
              <a:t>causalità, ipotetici, limitativi </a:t>
            </a:r>
            <a:r>
              <a:rPr lang="it-IT" dirty="0"/>
              <a:t>(</a:t>
            </a:r>
            <a:r>
              <a:rPr lang="it-IT" i="1" dirty="0"/>
              <a:t>se e solo se</a:t>
            </a:r>
            <a:r>
              <a:rPr lang="it-IT" dirty="0"/>
              <a:t>), </a:t>
            </a:r>
            <a:r>
              <a:rPr lang="it-IT" b="1" dirty="0"/>
              <a:t>argomentativi </a:t>
            </a:r>
            <a:r>
              <a:rPr lang="it-IT" dirty="0"/>
              <a:t>(</a:t>
            </a:r>
            <a:r>
              <a:rPr lang="it-IT" i="1" dirty="0" smtClean="0"/>
              <a:t>infatti, allora</a:t>
            </a:r>
            <a:r>
              <a:rPr lang="it-IT" i="1" dirty="0"/>
              <a:t>, dunque</a:t>
            </a:r>
            <a:r>
              <a:rPr lang="it-IT" dirty="0"/>
              <a:t>).</a:t>
            </a:r>
          </a:p>
        </p:txBody>
      </p:sp>
    </p:spTree>
    <p:extLst>
      <p:ext uri="{BB962C8B-B14F-4D97-AF65-F5344CB8AC3E}">
        <p14:creationId xmlns:p14="http://schemas.microsoft.com/office/powerpoint/2010/main" val="1529720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Struttura dell’intervento</a:t>
            </a:r>
            <a:endParaRPr lang="it-IT" dirty="0"/>
          </a:p>
        </p:txBody>
      </p:sp>
      <p:sp>
        <p:nvSpPr>
          <p:cNvPr id="3" name="Segnaposto contenuto 2"/>
          <p:cNvSpPr>
            <a:spLocks noGrp="1"/>
          </p:cNvSpPr>
          <p:nvPr>
            <p:ph idx="1"/>
          </p:nvPr>
        </p:nvSpPr>
        <p:spPr/>
        <p:txBody>
          <a:bodyPr>
            <a:normAutofit/>
          </a:bodyPr>
          <a:lstStyle/>
          <a:p>
            <a:pPr marL="742950" indent="-742950">
              <a:buFont typeface="+mj-lt"/>
              <a:buAutoNum type="alphaLcPeriod"/>
            </a:pPr>
            <a:r>
              <a:rPr lang="it-IT" sz="3600" dirty="0" err="1" smtClean="0">
                <a:solidFill>
                  <a:schemeClr val="bg1">
                    <a:lumMod val="85000"/>
                  </a:schemeClr>
                </a:solidFill>
              </a:rPr>
              <a:t>Microlingue</a:t>
            </a:r>
            <a:r>
              <a:rPr lang="it-IT" sz="3600" dirty="0" smtClean="0">
                <a:solidFill>
                  <a:schemeClr val="bg1">
                    <a:lumMod val="85000"/>
                  </a:schemeClr>
                </a:solidFill>
              </a:rPr>
              <a:t> (</a:t>
            </a:r>
            <a:r>
              <a:rPr lang="it-IT" sz="3600" dirty="0" err="1" smtClean="0">
                <a:solidFill>
                  <a:schemeClr val="bg1">
                    <a:lumMod val="85000"/>
                  </a:schemeClr>
                </a:solidFill>
              </a:rPr>
              <a:t>Calp</a:t>
            </a:r>
            <a:r>
              <a:rPr lang="it-IT" sz="3600" dirty="0" smtClean="0">
                <a:solidFill>
                  <a:schemeClr val="bg1">
                    <a:lumMod val="85000"/>
                  </a:schemeClr>
                </a:solidFill>
              </a:rPr>
              <a:t>) o gergo? </a:t>
            </a:r>
          </a:p>
          <a:p>
            <a:pPr marL="742950" indent="-742950">
              <a:buFont typeface="+mj-lt"/>
              <a:buAutoNum type="alphaLcPeriod"/>
            </a:pPr>
            <a:r>
              <a:rPr lang="it-IT" sz="3600" dirty="0" smtClean="0">
                <a:solidFill>
                  <a:schemeClr val="bg1">
                    <a:lumMod val="85000"/>
                  </a:schemeClr>
                </a:solidFill>
              </a:rPr>
              <a:t>Uno sguardo alla prassi didattica attraverso i manuali.</a:t>
            </a:r>
          </a:p>
          <a:p>
            <a:pPr marL="742950" indent="-742950">
              <a:buFont typeface="+mj-lt"/>
              <a:buAutoNum type="alphaLcPeriod"/>
            </a:pPr>
            <a:r>
              <a:rPr lang="it-IT" sz="3600" dirty="0" smtClean="0">
                <a:solidFill>
                  <a:schemeClr val="tx1"/>
                </a:solidFill>
              </a:rPr>
              <a:t>Declinazioni didattiche</a:t>
            </a:r>
          </a:p>
          <a:p>
            <a:pPr marL="742950" indent="-742950">
              <a:buFont typeface="+mj-lt"/>
              <a:buAutoNum type="alphaLcPeriod"/>
            </a:pPr>
            <a:r>
              <a:rPr lang="it-IT" sz="3600" dirty="0" smtClean="0">
                <a:solidFill>
                  <a:schemeClr val="bg1">
                    <a:lumMod val="95000"/>
                  </a:schemeClr>
                </a:solidFill>
              </a:rPr>
              <a:t>Bibliografia</a:t>
            </a:r>
            <a:endParaRPr lang="it-IT" sz="3600" dirty="0">
              <a:solidFill>
                <a:schemeClr val="bg1">
                  <a:lumMod val="95000"/>
                </a:schemeClr>
              </a:solidFill>
            </a:endParaRPr>
          </a:p>
        </p:txBody>
      </p:sp>
    </p:spTree>
    <p:extLst>
      <p:ext uri="{BB962C8B-B14F-4D97-AF65-F5344CB8AC3E}">
        <p14:creationId xmlns:p14="http://schemas.microsoft.com/office/powerpoint/2010/main" val="42523818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Unità naturale di acquisizione (psicologia della Gestalt)</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152989738"/>
              </p:ext>
            </p:extLst>
          </p:nvPr>
        </p:nvGraphicFramePr>
        <p:xfrm>
          <a:off x="822325" y="1846263"/>
          <a:ext cx="7543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47704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Gli indici di leggibilità</a:t>
            </a:r>
            <a:endParaRPr lang="it-IT" dirty="0"/>
          </a:p>
        </p:txBody>
      </p:sp>
      <p:sp>
        <p:nvSpPr>
          <p:cNvPr id="3" name="Segnaposto contenuto 2"/>
          <p:cNvSpPr>
            <a:spLocks noGrp="1"/>
          </p:cNvSpPr>
          <p:nvPr>
            <p:ph idx="1"/>
          </p:nvPr>
        </p:nvSpPr>
        <p:spPr/>
        <p:txBody>
          <a:bodyPr/>
          <a:lstStyle/>
          <a:p>
            <a:r>
              <a:rPr lang="it-IT" dirty="0"/>
              <a:t>Controllare la leggibilità di un testo significa stabilire le caratteristiche linguistico-testuali.</a:t>
            </a:r>
          </a:p>
          <a:p>
            <a:r>
              <a:rPr lang="it-IT" dirty="0"/>
              <a:t>La leggibilità non è un valore ASSOLUTO ma una variabile dipendente da:</a:t>
            </a:r>
          </a:p>
          <a:p>
            <a:r>
              <a:rPr lang="it-IT" dirty="0"/>
              <a:t>1. caratteristiche dell’utente</a:t>
            </a:r>
          </a:p>
          <a:p>
            <a:r>
              <a:rPr lang="it-IT" dirty="0"/>
              <a:t>2. caratteristiche del testo: aspetti linguistici, testuali e </a:t>
            </a:r>
            <a:r>
              <a:rPr lang="it-IT" dirty="0" smtClean="0"/>
              <a:t>funzionali</a:t>
            </a:r>
          </a:p>
          <a:p>
            <a:r>
              <a:rPr lang="it-IT" dirty="0" smtClean="0"/>
              <a:t>3. </a:t>
            </a:r>
            <a:r>
              <a:rPr lang="it-IT" b="1" dirty="0" smtClean="0"/>
              <a:t>INDICI DI LEGGIBILITA’: GULPEASE: </a:t>
            </a:r>
          </a:p>
          <a:p>
            <a:pPr algn="ctr"/>
            <a:r>
              <a:rPr lang="it-IT" dirty="0">
                <a:hlinkClick r:id="rId3"/>
              </a:rPr>
              <a:t>http://www.eulogos.it</a:t>
            </a:r>
            <a:r>
              <a:rPr lang="it-IT" dirty="0" smtClean="0">
                <a:hlinkClick r:id="rId3"/>
              </a:rPr>
              <a:t>/</a:t>
            </a:r>
            <a:r>
              <a:rPr lang="it-IT" dirty="0" smtClean="0"/>
              <a:t> </a:t>
            </a:r>
          </a:p>
          <a:p>
            <a:endParaRPr lang="it-IT" dirty="0"/>
          </a:p>
        </p:txBody>
      </p:sp>
    </p:spTree>
    <p:extLst>
      <p:ext uri="{BB962C8B-B14F-4D97-AF65-F5344CB8AC3E}">
        <p14:creationId xmlns:p14="http://schemas.microsoft.com/office/powerpoint/2010/main" val="3051694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Struttura dell’intervento</a:t>
            </a:r>
            <a:endParaRPr lang="it-IT" dirty="0"/>
          </a:p>
        </p:txBody>
      </p:sp>
      <p:sp>
        <p:nvSpPr>
          <p:cNvPr id="3" name="Segnaposto contenuto 2"/>
          <p:cNvSpPr>
            <a:spLocks noGrp="1"/>
          </p:cNvSpPr>
          <p:nvPr>
            <p:ph idx="1"/>
          </p:nvPr>
        </p:nvSpPr>
        <p:spPr/>
        <p:txBody>
          <a:bodyPr>
            <a:normAutofit/>
          </a:bodyPr>
          <a:lstStyle/>
          <a:p>
            <a:pPr marL="742950" indent="-742950">
              <a:buFont typeface="+mj-lt"/>
              <a:buAutoNum type="alphaLcPeriod"/>
            </a:pPr>
            <a:r>
              <a:rPr lang="it-IT" sz="3600" dirty="0" err="1" smtClean="0"/>
              <a:t>Microlingue</a:t>
            </a:r>
            <a:r>
              <a:rPr lang="it-IT" sz="3600" dirty="0" smtClean="0"/>
              <a:t> (</a:t>
            </a:r>
            <a:r>
              <a:rPr lang="it-IT" sz="3600" dirty="0" err="1" smtClean="0"/>
              <a:t>Calp</a:t>
            </a:r>
            <a:r>
              <a:rPr lang="it-IT" sz="3600" dirty="0" smtClean="0"/>
              <a:t>) o gergo? </a:t>
            </a:r>
          </a:p>
          <a:p>
            <a:pPr marL="742950" indent="-742950">
              <a:buFont typeface="+mj-lt"/>
              <a:buAutoNum type="alphaLcPeriod"/>
            </a:pPr>
            <a:r>
              <a:rPr lang="it-IT" sz="3600" dirty="0" smtClean="0">
                <a:solidFill>
                  <a:schemeClr val="bg1">
                    <a:lumMod val="95000"/>
                  </a:schemeClr>
                </a:solidFill>
              </a:rPr>
              <a:t>Uno sguardo alla prassi didattica attraverso i manuali.</a:t>
            </a:r>
          </a:p>
          <a:p>
            <a:pPr marL="742950" indent="-742950">
              <a:buFont typeface="+mj-lt"/>
              <a:buAutoNum type="alphaLcPeriod"/>
            </a:pPr>
            <a:r>
              <a:rPr lang="it-IT" sz="3600" dirty="0">
                <a:solidFill>
                  <a:schemeClr val="bg1">
                    <a:lumMod val="95000"/>
                  </a:schemeClr>
                </a:solidFill>
              </a:rPr>
              <a:t>Declinazioni didattiche</a:t>
            </a:r>
          </a:p>
          <a:p>
            <a:pPr marL="742950" indent="-742950">
              <a:buFont typeface="+mj-lt"/>
              <a:buAutoNum type="alphaLcPeriod"/>
            </a:pPr>
            <a:r>
              <a:rPr lang="it-IT" sz="3600" dirty="0" smtClean="0">
                <a:solidFill>
                  <a:schemeClr val="bg1">
                    <a:lumMod val="95000"/>
                  </a:schemeClr>
                </a:solidFill>
              </a:rPr>
              <a:t>Bibliografia</a:t>
            </a:r>
            <a:endParaRPr lang="it-IT" sz="3600" dirty="0">
              <a:solidFill>
                <a:schemeClr val="bg1">
                  <a:lumMod val="95000"/>
                </a:schemeClr>
              </a:solidFill>
            </a:endParaRPr>
          </a:p>
        </p:txBody>
      </p:sp>
    </p:spTree>
    <p:extLst>
      <p:ext uri="{BB962C8B-B14F-4D97-AF65-F5344CB8AC3E}">
        <p14:creationId xmlns:p14="http://schemas.microsoft.com/office/powerpoint/2010/main" val="39375073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Titolo 1"/>
          <p:cNvSpPr>
            <a:spLocks noGrp="1"/>
          </p:cNvSpPr>
          <p:nvPr>
            <p:ph type="title"/>
          </p:nvPr>
        </p:nvSpPr>
        <p:spPr/>
        <p:txBody>
          <a:bodyPr/>
          <a:lstStyle/>
          <a:p>
            <a:pPr algn="ctr"/>
            <a:r>
              <a:rPr lang="it-IT" altLang="it-IT" sz="2400" b="1" smtClean="0">
                <a:solidFill>
                  <a:srgbClr val="006600"/>
                </a:solidFill>
                <a:latin typeface="Comic Sans MS" panose="030F0702030302020204" pitchFamily="66" charset="0"/>
              </a:rPr>
              <a:t>L’unità di lavoro sulla microlingua</a:t>
            </a:r>
          </a:p>
        </p:txBody>
      </p:sp>
      <p:sp>
        <p:nvSpPr>
          <p:cNvPr id="2" name="Segnaposto contenuto 1"/>
          <p:cNvSpPr>
            <a:spLocks noGrp="1"/>
          </p:cNvSpPr>
          <p:nvPr>
            <p:ph idx="1"/>
          </p:nvPr>
        </p:nvSpPr>
        <p:spPr/>
        <p:txBody>
          <a:bodyPr/>
          <a:lstStyle/>
          <a:p>
            <a:pPr>
              <a:defRPr/>
            </a:pPr>
            <a:r>
              <a:rPr lang="it-IT" dirty="0" smtClean="0"/>
              <a:t>- IMPORTANTE FOCALIZZARE </a:t>
            </a:r>
          </a:p>
          <a:p>
            <a:pPr marL="457200" indent="-457200">
              <a:buFont typeface="+mj-lt"/>
              <a:buAutoNum type="arabicPeriod"/>
              <a:defRPr/>
            </a:pPr>
            <a:r>
              <a:rPr lang="it-IT" dirty="0" smtClean="0"/>
              <a:t>gli </a:t>
            </a:r>
            <a:r>
              <a:rPr lang="it-IT" b="1" dirty="0"/>
              <a:t>OBIETTIVI </a:t>
            </a:r>
            <a:r>
              <a:rPr lang="it-IT" b="1" dirty="0" smtClean="0"/>
              <a:t>DIDATTICI e LINGUISTICI</a:t>
            </a:r>
            <a:r>
              <a:rPr lang="it-IT" dirty="0" smtClean="0"/>
              <a:t> </a:t>
            </a:r>
          </a:p>
          <a:p>
            <a:pPr marL="457200" indent="-457200">
              <a:buFont typeface="+mj-lt"/>
              <a:buAutoNum type="arabicPeriod"/>
              <a:defRPr/>
            </a:pPr>
            <a:r>
              <a:rPr lang="it-IT" dirty="0"/>
              <a:t>GLI ELEMENTI </a:t>
            </a:r>
            <a:r>
              <a:rPr lang="it-IT" dirty="0" smtClean="0"/>
              <a:t>MICRO-LINGUISTICI </a:t>
            </a:r>
            <a:r>
              <a:rPr lang="it-IT" dirty="0"/>
              <a:t>DI DIFFICOLTA’</a:t>
            </a:r>
          </a:p>
          <a:p>
            <a:pPr marL="457200" indent="-457200">
              <a:buFont typeface="+mj-lt"/>
              <a:buAutoNum type="arabicPeriod"/>
              <a:defRPr/>
            </a:pPr>
            <a:r>
              <a:rPr lang="it-IT" dirty="0" smtClean="0"/>
              <a:t>LE CONOSCENZE PREGRESSE (linguistiche e culturali) DEGLI STUDENTI </a:t>
            </a:r>
          </a:p>
          <a:p>
            <a:pPr marL="457200" indent="-457200">
              <a:buFont typeface="+mj-lt"/>
              <a:buAutoNum type="arabicPeriod"/>
              <a:defRPr/>
            </a:pPr>
            <a:endParaRPr lang="it-IT" dirty="0" smtClean="0"/>
          </a:p>
          <a:p>
            <a:pPr>
              <a:defRPr/>
            </a:pPr>
            <a:endParaRPr lang="it-IT" dirty="0" smtClean="0"/>
          </a:p>
          <a:p>
            <a:pPr>
              <a:defRPr/>
            </a:pPr>
            <a:endParaRPr lang="it-IT" dirty="0" smtClean="0"/>
          </a:p>
          <a:p>
            <a:pPr>
              <a:defRPr/>
            </a:pPr>
            <a:endParaRPr lang="it-IT" dirty="0"/>
          </a:p>
        </p:txBody>
      </p:sp>
      <p:sp>
        <p:nvSpPr>
          <p:cNvPr id="8" name="Segnaposto numero diapositiva 5"/>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9AA71FF-8B01-4D07-8527-F1393FD2E00B}" type="slidenum">
              <a:rPr lang="en-US" altLang="it-IT" sz="1400">
                <a:latin typeface="Arial" panose="020B0604020202020204" pitchFamily="34" charset="0"/>
              </a:rPr>
              <a:pPr/>
              <a:t>40</a:t>
            </a:fld>
            <a:endParaRPr lang="en-US" altLang="it-IT" sz="1400">
              <a:latin typeface="Arial" panose="020B0604020202020204" pitchFamily="34" charset="0"/>
            </a:endParaRPr>
          </a:p>
        </p:txBody>
      </p:sp>
      <p:sp>
        <p:nvSpPr>
          <p:cNvPr id="105476" name="Rectangle 4"/>
          <p:cNvSpPr>
            <a:spLocks noChangeArrowheads="1"/>
          </p:cNvSpPr>
          <p:nvPr/>
        </p:nvSpPr>
        <p:spPr bwMode="auto">
          <a:xfrm>
            <a:off x="3405188" y="2257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it-IT"/>
          </a:p>
        </p:txBody>
      </p:sp>
    </p:spTree>
    <p:extLst>
      <p:ext uri="{BB962C8B-B14F-4D97-AF65-F5344CB8AC3E}">
        <p14:creationId xmlns:p14="http://schemas.microsoft.com/office/powerpoint/2010/main" val="3913275022"/>
      </p:ext>
    </p:extLst>
  </p:cSld>
  <p:clrMapOvr>
    <a:masterClrMapping/>
  </p:clrMapOvr>
  <p:transition spd="med">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Cosa può fare il docente?</a:t>
            </a:r>
            <a:endParaRPr lang="it-IT" dirty="0"/>
          </a:p>
        </p:txBody>
      </p:sp>
      <p:sp>
        <p:nvSpPr>
          <p:cNvPr id="3" name="Segnaposto contenuto 2"/>
          <p:cNvSpPr>
            <a:spLocks noGrp="1"/>
          </p:cNvSpPr>
          <p:nvPr>
            <p:ph idx="1"/>
          </p:nvPr>
        </p:nvSpPr>
        <p:spPr/>
        <p:txBody>
          <a:bodyPr/>
          <a:lstStyle/>
          <a:p>
            <a:pPr marL="0" indent="0">
              <a:buNone/>
            </a:pPr>
            <a:r>
              <a:rPr lang="it-IT" dirty="0"/>
              <a:t>F</a:t>
            </a:r>
            <a:r>
              <a:rPr lang="it-IT" dirty="0" smtClean="0"/>
              <a:t>ocalizzarsi </a:t>
            </a:r>
            <a:r>
              <a:rPr lang="it-IT" dirty="0"/>
              <a:t>sulla facilitazione dei testi scritti </a:t>
            </a:r>
            <a:r>
              <a:rPr lang="it-IT" dirty="0" smtClean="0"/>
              <a:t>disciplinari perché: </a:t>
            </a:r>
          </a:p>
          <a:p>
            <a:pPr marL="0" indent="0">
              <a:buNone/>
            </a:pPr>
            <a:r>
              <a:rPr lang="it-IT" dirty="0" smtClean="0"/>
              <a:t>1. </a:t>
            </a:r>
            <a:r>
              <a:rPr lang="it-IT" dirty="0"/>
              <a:t>è nella </a:t>
            </a:r>
            <a:r>
              <a:rPr lang="it-IT" dirty="0" smtClean="0"/>
              <a:t>dimensione scritta </a:t>
            </a:r>
            <a:r>
              <a:rPr lang="it-IT" dirty="0"/>
              <a:t>del sottocodice che meglio si evidenziano gli elementi di difficoltà </a:t>
            </a:r>
            <a:r>
              <a:rPr lang="it-IT" dirty="0" smtClean="0"/>
              <a:t>specificamente linguistica</a:t>
            </a:r>
            <a:r>
              <a:rPr lang="it-IT" dirty="0"/>
              <a:t>; elementi di difficoltà che in qualche modo vi si presentano in forma più ‘pura</a:t>
            </a:r>
            <a:r>
              <a:rPr lang="it-IT" dirty="0" smtClean="0"/>
              <a:t>’ rispetto </a:t>
            </a:r>
            <a:r>
              <a:rPr lang="it-IT" dirty="0"/>
              <a:t>al canale orale</a:t>
            </a:r>
            <a:r>
              <a:rPr lang="it-IT" dirty="0" smtClean="0"/>
              <a:t>.</a:t>
            </a:r>
          </a:p>
          <a:p>
            <a:pPr marL="0" indent="0">
              <a:buNone/>
            </a:pPr>
            <a:r>
              <a:rPr lang="it-IT" dirty="0" smtClean="0"/>
              <a:t>2.</a:t>
            </a:r>
            <a:r>
              <a:rPr lang="it-IT" dirty="0"/>
              <a:t> Nello scritto è assente o ridotta la negoziazione dell</a:t>
            </a:r>
            <a:r>
              <a:rPr lang="it-IT" i="1" dirty="0"/>
              <a:t>’input</a:t>
            </a:r>
            <a:r>
              <a:rPr lang="it-IT" dirty="0"/>
              <a:t>, volta a renderlo più </a:t>
            </a:r>
            <a:r>
              <a:rPr lang="it-IT" dirty="0" smtClean="0"/>
              <a:t>comprensibile </a:t>
            </a:r>
            <a:r>
              <a:rPr lang="en-US" dirty="0" smtClean="0"/>
              <a:t>(</a:t>
            </a:r>
            <a:r>
              <a:rPr lang="en-US" dirty="0" err="1"/>
              <a:t>Gass</a:t>
            </a:r>
            <a:r>
              <a:rPr lang="en-US" dirty="0"/>
              <a:t> 1997:131, “negotiation is a facilitator of learning”</a:t>
            </a:r>
            <a:endParaRPr lang="it-IT" dirty="0"/>
          </a:p>
        </p:txBody>
      </p:sp>
    </p:spTree>
    <p:extLst>
      <p:ext uri="{BB962C8B-B14F-4D97-AF65-F5344CB8AC3E}">
        <p14:creationId xmlns:p14="http://schemas.microsoft.com/office/powerpoint/2010/main" val="272528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2960" y="0"/>
            <a:ext cx="7543800" cy="1737361"/>
          </a:xfrm>
        </p:spPr>
        <p:txBody>
          <a:bodyPr>
            <a:normAutofit fontScale="90000"/>
          </a:bodyPr>
          <a:lstStyle/>
          <a:p>
            <a:r>
              <a:rPr lang="it-IT" b="1" dirty="0"/>
              <a:t>DIDATTICA DELLA LETTURA (FACILITAZIONE del compito di comprensione)</a:t>
            </a:r>
            <a:endParaRPr lang="it-IT" dirty="0"/>
          </a:p>
        </p:txBody>
      </p:sp>
      <p:sp>
        <p:nvSpPr>
          <p:cNvPr id="3" name="Segnaposto contenuto 2"/>
          <p:cNvSpPr>
            <a:spLocks noGrp="1"/>
          </p:cNvSpPr>
          <p:nvPr>
            <p:ph idx="1"/>
          </p:nvPr>
        </p:nvSpPr>
        <p:spPr/>
        <p:txBody>
          <a:bodyPr/>
          <a:lstStyle/>
          <a:p>
            <a:r>
              <a:rPr lang="it-IT" b="1" dirty="0"/>
              <a:t>a. </a:t>
            </a:r>
            <a:r>
              <a:rPr lang="it-IT" b="1" dirty="0" err="1"/>
              <a:t>pre</a:t>
            </a:r>
            <a:r>
              <a:rPr lang="it-IT" b="1" dirty="0"/>
              <a:t>-lettura </a:t>
            </a:r>
            <a:endParaRPr lang="it-IT" dirty="0"/>
          </a:p>
          <a:p>
            <a:r>
              <a:rPr lang="it-IT" b="1" dirty="0"/>
              <a:t>b</a:t>
            </a:r>
            <a:r>
              <a:rPr lang="it-IT" dirty="0"/>
              <a:t>. </a:t>
            </a:r>
            <a:r>
              <a:rPr lang="it-IT" b="1" dirty="0"/>
              <a:t>lettura </a:t>
            </a:r>
            <a:r>
              <a:rPr lang="it-IT" dirty="0"/>
              <a:t>(autentica &gt; analitica</a:t>
            </a:r>
            <a:r>
              <a:rPr lang="it-IT" dirty="0" smtClean="0"/>
              <a:t>; globale </a:t>
            </a:r>
            <a:r>
              <a:rPr lang="it-IT" dirty="0"/>
              <a:t>&gt; locale) &gt;</a:t>
            </a:r>
          </a:p>
          <a:p>
            <a:r>
              <a:rPr lang="it-IT" b="1" dirty="0"/>
              <a:t>c. post-lettura </a:t>
            </a:r>
            <a:r>
              <a:rPr lang="it-IT" dirty="0"/>
              <a:t>(verifica, reimpiego creativo</a:t>
            </a:r>
            <a:r>
              <a:rPr lang="it-IT" dirty="0" smtClean="0"/>
              <a:t>)</a:t>
            </a:r>
          </a:p>
          <a:p>
            <a:r>
              <a:rPr lang="it-IT" b="1" dirty="0" smtClean="0"/>
              <a:t>- opportunità </a:t>
            </a:r>
            <a:r>
              <a:rPr lang="it-IT" b="1" dirty="0"/>
              <a:t>della lettura silenziosa</a:t>
            </a:r>
            <a:r>
              <a:rPr lang="it-IT" dirty="0"/>
              <a:t>: la lettura ad alta voce distrae l’attenzione dal contenuto</a:t>
            </a:r>
          </a:p>
          <a:p>
            <a:pPr>
              <a:buFontTx/>
              <a:buChar char="-"/>
            </a:pPr>
            <a:r>
              <a:rPr lang="it-IT" b="1" dirty="0" smtClean="0"/>
              <a:t>opportunità </a:t>
            </a:r>
            <a:r>
              <a:rPr lang="it-IT" b="1" dirty="0"/>
              <a:t>di più letture successive</a:t>
            </a:r>
            <a:r>
              <a:rPr lang="it-IT" dirty="0"/>
              <a:t>, ma con un </a:t>
            </a:r>
            <a:r>
              <a:rPr lang="it-IT" b="1" dirty="0"/>
              <a:t>preciso compito </a:t>
            </a:r>
            <a:r>
              <a:rPr lang="it-IT" dirty="0"/>
              <a:t>da svolgere: per sostenere </a:t>
            </a:r>
            <a:r>
              <a:rPr lang="it-IT" dirty="0" smtClean="0"/>
              <a:t>la motivazione</a:t>
            </a:r>
            <a:r>
              <a:rPr lang="it-IT" dirty="0"/>
              <a:t>, lo sforzo di comprensione, per </a:t>
            </a:r>
            <a:r>
              <a:rPr lang="it-IT" dirty="0" smtClean="0"/>
              <a:t>scomporlo </a:t>
            </a:r>
            <a:r>
              <a:rPr lang="it-IT" dirty="0"/>
              <a:t>e </a:t>
            </a:r>
            <a:r>
              <a:rPr lang="it-IT" dirty="0" smtClean="0"/>
              <a:t>graduarlo</a:t>
            </a:r>
          </a:p>
          <a:p>
            <a:pPr>
              <a:buFontTx/>
              <a:buChar char="-"/>
            </a:pPr>
            <a:r>
              <a:rPr lang="it-IT" strike="sngStrike" dirty="0" smtClean="0"/>
              <a:t>Leggiamo e vediamo cosa avete capito: </a:t>
            </a:r>
            <a:r>
              <a:rPr lang="it-IT" dirty="0" smtClean="0"/>
              <a:t>NO!!!</a:t>
            </a:r>
            <a:endParaRPr lang="it-IT" dirty="0"/>
          </a:p>
        </p:txBody>
      </p:sp>
    </p:spTree>
    <p:extLst>
      <p:ext uri="{BB962C8B-B14F-4D97-AF65-F5344CB8AC3E}">
        <p14:creationId xmlns:p14="http://schemas.microsoft.com/office/powerpoint/2010/main" val="60463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Pre</a:t>
            </a:r>
            <a:r>
              <a:rPr lang="it-IT" b="1" dirty="0" smtClean="0"/>
              <a:t>-lettura</a:t>
            </a:r>
            <a:endParaRPr lang="it-IT" dirty="0"/>
          </a:p>
        </p:txBody>
      </p:sp>
      <p:sp>
        <p:nvSpPr>
          <p:cNvPr id="3" name="Segnaposto contenuto 2"/>
          <p:cNvSpPr>
            <a:spLocks noGrp="1"/>
          </p:cNvSpPr>
          <p:nvPr>
            <p:ph idx="1"/>
          </p:nvPr>
        </p:nvSpPr>
        <p:spPr/>
        <p:txBody>
          <a:bodyPr/>
          <a:lstStyle/>
          <a:p>
            <a:pPr marL="0" indent="0" algn="ctr">
              <a:buNone/>
            </a:pPr>
            <a:r>
              <a:rPr lang="it-IT" b="1" dirty="0" smtClean="0"/>
              <a:t>Scopi</a:t>
            </a:r>
            <a:endParaRPr lang="it-IT" dirty="0"/>
          </a:p>
          <a:p>
            <a:pPr>
              <a:buFont typeface="Arial" panose="020B0604020202020204" pitchFamily="34" charset="0"/>
              <a:buChar char="•"/>
            </a:pPr>
            <a:r>
              <a:rPr lang="it-IT" dirty="0" smtClean="0"/>
              <a:t> </a:t>
            </a:r>
            <a:r>
              <a:rPr lang="it-IT" dirty="0"/>
              <a:t>elicitare preconoscenze linguistiche e enciclopedico-contestuali; fornire e chiarire parole-chiave</a:t>
            </a:r>
          </a:p>
          <a:p>
            <a:pPr>
              <a:buFont typeface="Arial" panose="020B0604020202020204" pitchFamily="34" charset="0"/>
              <a:buChar char="•"/>
            </a:pPr>
            <a:r>
              <a:rPr lang="it-IT" dirty="0"/>
              <a:t>necessarie alla comprensione del testo; indirizzare nella giusta direzione le aspettative (</a:t>
            </a:r>
            <a:r>
              <a:rPr lang="it-IT" i="1" dirty="0" err="1" smtClean="0"/>
              <a:t>expectancy</a:t>
            </a:r>
            <a:r>
              <a:rPr lang="it-IT" i="1" dirty="0" smtClean="0"/>
              <a:t> </a:t>
            </a:r>
            <a:r>
              <a:rPr lang="it-IT" i="1" dirty="0" err="1" smtClean="0"/>
              <a:t>grammar</a:t>
            </a:r>
            <a:r>
              <a:rPr lang="it-IT" dirty="0" smtClean="0"/>
              <a:t>) rispetto al testo (es. analisi degli indizi forniti dal paratesto):</a:t>
            </a:r>
          </a:p>
          <a:p>
            <a:pPr marL="0" indent="0" algn="ctr">
              <a:buNone/>
            </a:pPr>
            <a:r>
              <a:rPr lang="it-IT" i="1" dirty="0" smtClean="0"/>
              <a:t> Comprendere significa farsi le domande giuste</a:t>
            </a:r>
            <a:r>
              <a:rPr lang="it-IT" dirty="0" smtClean="0"/>
              <a:t> (</a:t>
            </a:r>
            <a:r>
              <a:rPr lang="it-IT" i="1" dirty="0" smtClean="0"/>
              <a:t>Corno 1993)</a:t>
            </a:r>
            <a:endParaRPr lang="it-IT" i="1" dirty="0"/>
          </a:p>
          <a:p>
            <a:pPr marL="0" indent="0" algn="ctr">
              <a:buNone/>
            </a:pPr>
            <a:r>
              <a:rPr lang="it-IT" i="1" dirty="0" smtClean="0"/>
              <a:t>.</a:t>
            </a:r>
            <a:endParaRPr lang="it-IT" i="1" dirty="0"/>
          </a:p>
        </p:txBody>
      </p:sp>
    </p:spTree>
    <p:extLst>
      <p:ext uri="{BB962C8B-B14F-4D97-AF65-F5344CB8AC3E}">
        <p14:creationId xmlns:p14="http://schemas.microsoft.com/office/powerpoint/2010/main" val="13098232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r>
              <a:rPr lang="it-IT" b="1" dirty="0"/>
              <a:t>Tecniche didattiche</a:t>
            </a:r>
            <a:r>
              <a:rPr lang="it-IT" dirty="0" smtClean="0"/>
              <a:t>:</a:t>
            </a:r>
          </a:p>
          <a:p>
            <a:r>
              <a:rPr lang="it-IT" dirty="0" smtClean="0"/>
              <a:t> </a:t>
            </a:r>
            <a:r>
              <a:rPr lang="it-IT" sz="2800" b="1" dirty="0"/>
              <a:t>domande, immagini, </a:t>
            </a:r>
            <a:r>
              <a:rPr lang="it-IT" sz="2800" b="1" i="1" dirty="0" err="1"/>
              <a:t>realia</a:t>
            </a:r>
            <a:r>
              <a:rPr lang="it-IT" sz="2800" b="1" dirty="0"/>
              <a:t>, filmati, abbinamento parola-immagine, </a:t>
            </a:r>
            <a:r>
              <a:rPr lang="it-IT" sz="2800" b="1" i="1" dirty="0" err="1" smtClean="0"/>
              <a:t>brainstorming,</a:t>
            </a:r>
            <a:r>
              <a:rPr lang="it-IT" sz="2800" b="1" dirty="0" err="1" smtClean="0"/>
              <a:t>ecc</a:t>
            </a:r>
            <a:r>
              <a:rPr lang="it-IT" dirty="0"/>
              <a:t>.</a:t>
            </a:r>
          </a:p>
          <a:p>
            <a:r>
              <a:rPr lang="it-IT" dirty="0" smtClean="0"/>
              <a:t>Rispondere </a:t>
            </a:r>
            <a:r>
              <a:rPr lang="it-IT" dirty="0"/>
              <a:t>a domande e porsi domande</a:t>
            </a:r>
          </a:p>
          <a:p>
            <a:r>
              <a:rPr lang="it-IT" dirty="0"/>
              <a:t>a. prima: attiva attenzione selettiva</a:t>
            </a:r>
          </a:p>
          <a:p>
            <a:r>
              <a:rPr lang="it-IT" dirty="0"/>
              <a:t>b. dopo: attiva processi di rassegna, revisione, organizzazione del testo</a:t>
            </a:r>
          </a:p>
          <a:p>
            <a:r>
              <a:rPr lang="it-IT" dirty="0"/>
              <a:t>c. in ogni caso utile per</a:t>
            </a:r>
            <a:r>
              <a:rPr lang="it-IT" dirty="0" smtClean="0"/>
              <a:t>:</a:t>
            </a:r>
          </a:p>
          <a:p>
            <a:pPr lvl="1"/>
            <a:r>
              <a:rPr lang="it-IT" dirty="0"/>
              <a:t>i. elaborazione + profonda</a:t>
            </a:r>
          </a:p>
          <a:p>
            <a:pPr lvl="1"/>
            <a:r>
              <a:rPr lang="it-IT" dirty="0"/>
              <a:t>ii. consapevolezza proprie difficoltà</a:t>
            </a:r>
          </a:p>
          <a:p>
            <a:pPr lvl="1"/>
            <a:r>
              <a:rPr lang="it-IT" dirty="0"/>
              <a:t>iii. attivazione preconoscenze</a:t>
            </a:r>
          </a:p>
          <a:p>
            <a:r>
              <a:rPr lang="it-IT" dirty="0"/>
              <a:t>• una buona tecnica di </a:t>
            </a:r>
            <a:r>
              <a:rPr lang="it-IT" dirty="0" err="1"/>
              <a:t>pre</a:t>
            </a:r>
            <a:r>
              <a:rPr lang="it-IT" dirty="0"/>
              <a:t>-lettura, da svolgersi dopo aver chiarito gli indizi presentati </a:t>
            </a:r>
            <a:r>
              <a:rPr lang="it-IT" dirty="0" smtClean="0"/>
              <a:t>dal paratesto</a:t>
            </a:r>
            <a:r>
              <a:rPr lang="it-IT" dirty="0"/>
              <a:t>, può consistere nel far formulare domande agli studenti stessi.</a:t>
            </a:r>
          </a:p>
        </p:txBody>
      </p:sp>
    </p:spTree>
    <p:extLst>
      <p:ext uri="{BB962C8B-B14F-4D97-AF65-F5344CB8AC3E}">
        <p14:creationId xmlns:p14="http://schemas.microsoft.com/office/powerpoint/2010/main" val="19680264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Lettura</a:t>
            </a:r>
            <a:r>
              <a:rPr lang="it-IT" b="1" dirty="0"/>
              <a:t>:</a:t>
            </a:r>
            <a:br>
              <a:rPr lang="it-IT" b="1" dirty="0"/>
            </a:br>
            <a:endParaRPr lang="it-IT" dirty="0"/>
          </a:p>
        </p:txBody>
      </p:sp>
      <p:sp>
        <p:nvSpPr>
          <p:cNvPr id="3" name="Segnaposto contenuto 2"/>
          <p:cNvSpPr>
            <a:spLocks noGrp="1"/>
          </p:cNvSpPr>
          <p:nvPr>
            <p:ph idx="1"/>
          </p:nvPr>
        </p:nvSpPr>
        <p:spPr/>
        <p:txBody>
          <a:bodyPr>
            <a:normAutofit lnSpcReduction="10000"/>
          </a:bodyPr>
          <a:lstStyle/>
          <a:p>
            <a:r>
              <a:rPr lang="it-IT" b="1" dirty="0" smtClean="0"/>
              <a:t>Modalità</a:t>
            </a:r>
            <a:r>
              <a:rPr lang="it-IT" dirty="0"/>
              <a:t>: proporre letture successive, con diverse modalità e diversi compiti, precisi, che vadano </a:t>
            </a:r>
            <a:r>
              <a:rPr lang="it-IT" dirty="0" smtClean="0"/>
              <a:t>dal semplice </a:t>
            </a:r>
            <a:r>
              <a:rPr lang="it-IT" dirty="0"/>
              <a:t>al complesso, dall’immediato al nascosto, dal globale all’analitico.</a:t>
            </a:r>
          </a:p>
          <a:p>
            <a:pPr marL="0" indent="0">
              <a:buNone/>
            </a:pPr>
            <a:r>
              <a:rPr lang="it-IT" b="1" dirty="0" smtClean="0"/>
              <a:t>Tecniche didattiche per </a:t>
            </a:r>
            <a:r>
              <a:rPr lang="it-IT" b="1" dirty="0"/>
              <a:t>la comprensione globale</a:t>
            </a:r>
            <a:r>
              <a:rPr lang="it-IT" dirty="0"/>
              <a:t>: </a:t>
            </a:r>
            <a:endParaRPr lang="it-IT" dirty="0" smtClean="0"/>
          </a:p>
          <a:p>
            <a:pPr>
              <a:buFont typeface="Arial" panose="020B0604020202020204" pitchFamily="34" charset="0"/>
              <a:buChar char="•"/>
            </a:pPr>
            <a:r>
              <a:rPr lang="it-IT" dirty="0" smtClean="0"/>
              <a:t>trovare </a:t>
            </a:r>
            <a:r>
              <a:rPr lang="it-IT" dirty="0"/>
              <a:t>titolo al testo; abbinamento </a:t>
            </a:r>
            <a:r>
              <a:rPr lang="it-IT" dirty="0" smtClean="0"/>
              <a:t>testo immagini</a:t>
            </a:r>
            <a:r>
              <a:rPr lang="it-IT" dirty="0"/>
              <a:t>;</a:t>
            </a:r>
          </a:p>
          <a:p>
            <a:pPr>
              <a:buFont typeface="Arial" panose="020B0604020202020204" pitchFamily="34" charset="0"/>
              <a:buChar char="•"/>
            </a:pPr>
            <a:r>
              <a:rPr lang="it-IT" dirty="0"/>
              <a:t>abbinamento titolo/frase sintetica a paragrafi; scelte multiple; griglie; transcodificazioni, ecc.;</a:t>
            </a:r>
          </a:p>
          <a:p>
            <a:pPr marL="0" indent="0">
              <a:buNone/>
            </a:pPr>
            <a:r>
              <a:rPr lang="it-IT" b="1" dirty="0"/>
              <a:t>per la comprensione analitica, locale</a:t>
            </a:r>
            <a:r>
              <a:rPr lang="it-IT" dirty="0"/>
              <a:t>: </a:t>
            </a:r>
            <a:endParaRPr lang="it-IT" dirty="0" smtClean="0"/>
          </a:p>
          <a:p>
            <a:pPr marL="0" indent="0">
              <a:buNone/>
            </a:pPr>
            <a:r>
              <a:rPr lang="it-IT" dirty="0" smtClean="0"/>
              <a:t>individuare </a:t>
            </a:r>
            <a:r>
              <a:rPr lang="it-IT" dirty="0"/>
              <a:t>le parti importanti del testo (principi guida), </a:t>
            </a:r>
            <a:endParaRPr lang="it-IT" dirty="0" smtClean="0"/>
          </a:p>
          <a:p>
            <a:pPr>
              <a:buFont typeface="Arial" panose="020B0604020202020204" pitchFamily="34" charset="0"/>
              <a:buChar char="•"/>
            </a:pPr>
            <a:r>
              <a:rPr lang="it-IT" dirty="0" smtClean="0"/>
              <a:t>Usare domande</a:t>
            </a:r>
            <a:r>
              <a:rPr lang="it-IT" dirty="0"/>
              <a:t>, QSM, ecc. per analizzare e comprendere </a:t>
            </a:r>
            <a:r>
              <a:rPr lang="it-IT" dirty="0" smtClean="0"/>
              <a:t>linguisticamente </a:t>
            </a:r>
            <a:r>
              <a:rPr lang="it-IT" dirty="0"/>
              <a:t>punti precisi del corpo del testo.</a:t>
            </a:r>
          </a:p>
        </p:txBody>
      </p:sp>
    </p:spTree>
    <p:extLst>
      <p:ext uri="{BB962C8B-B14F-4D97-AF65-F5344CB8AC3E}">
        <p14:creationId xmlns:p14="http://schemas.microsoft.com/office/powerpoint/2010/main" val="77589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Post-lettura: </a:t>
            </a:r>
            <a:r>
              <a:rPr lang="it-IT" dirty="0" smtClean="0"/>
              <a:t>fase </a:t>
            </a:r>
            <a:r>
              <a:rPr lang="it-IT" dirty="0"/>
              <a:t>del controllo (verifica) e del reimpiego creativo</a:t>
            </a:r>
          </a:p>
        </p:txBody>
      </p:sp>
      <p:sp>
        <p:nvSpPr>
          <p:cNvPr id="3" name="Segnaposto contenuto 2"/>
          <p:cNvSpPr>
            <a:spLocks noGrp="1"/>
          </p:cNvSpPr>
          <p:nvPr>
            <p:ph idx="1"/>
          </p:nvPr>
        </p:nvSpPr>
        <p:spPr/>
        <p:txBody>
          <a:bodyPr>
            <a:normAutofit fontScale="62500" lnSpcReduction="20000"/>
          </a:bodyPr>
          <a:lstStyle/>
          <a:p>
            <a:r>
              <a:rPr lang="it-IT" b="1" dirty="0" smtClean="0"/>
              <a:t>Tecniche </a:t>
            </a:r>
            <a:r>
              <a:rPr lang="it-IT" b="1" dirty="0"/>
              <a:t>didattiche </a:t>
            </a:r>
            <a:r>
              <a:rPr lang="it-IT" dirty="0"/>
              <a:t>per il </a:t>
            </a:r>
            <a:r>
              <a:rPr lang="it-IT" dirty="0" smtClean="0"/>
              <a:t>controllo</a:t>
            </a:r>
          </a:p>
          <a:p>
            <a:r>
              <a:rPr lang="it-IT" dirty="0" smtClean="0"/>
              <a:t> domande </a:t>
            </a:r>
            <a:r>
              <a:rPr lang="it-IT" dirty="0"/>
              <a:t>aperte o chiuse, </a:t>
            </a:r>
          </a:p>
          <a:p>
            <a:r>
              <a:rPr lang="it-IT" dirty="0" smtClean="0"/>
              <a:t>vero </a:t>
            </a:r>
            <a:r>
              <a:rPr lang="it-IT" dirty="0"/>
              <a:t>o falso, QSM (quesiti a </a:t>
            </a:r>
            <a:r>
              <a:rPr lang="it-IT" dirty="0" smtClean="0"/>
              <a:t>scelta multipla</a:t>
            </a:r>
            <a:r>
              <a:rPr lang="it-IT" dirty="0"/>
              <a:t>), griglia, abbinamento testo-immagini, riordino parti di testo, </a:t>
            </a:r>
            <a:r>
              <a:rPr lang="it-IT" i="1" dirty="0" err="1"/>
              <a:t>cloze</a:t>
            </a:r>
            <a:r>
              <a:rPr lang="it-IT" dirty="0"/>
              <a:t>; per il reimpiego creativo:</a:t>
            </a:r>
          </a:p>
          <a:p>
            <a:r>
              <a:rPr lang="it-IT" dirty="0"/>
              <a:t>testo semplice di sintesi, schemi, diagrammi, mappe concettuali, glossario di classe, drammatizzazioni</a:t>
            </a:r>
            <a:r>
              <a:rPr lang="it-IT" dirty="0" smtClean="0"/>
              <a:t>, ecc</a:t>
            </a:r>
            <a:r>
              <a:rPr lang="it-IT" dirty="0"/>
              <a:t>. Realizzare (para)testo: riassumere, schematizzare (tabelle, grafici, griglie, immagini...). Far fare</a:t>
            </a:r>
          </a:p>
          <a:p>
            <a:r>
              <a:rPr lang="it-IT" dirty="0"/>
              <a:t>parafrasi </a:t>
            </a:r>
            <a:r>
              <a:rPr lang="it-IT" dirty="0" err="1"/>
              <a:t>esplicitative</a:t>
            </a:r>
            <a:r>
              <a:rPr lang="it-IT" dirty="0"/>
              <a:t> per un lettore non esperto; fare mappa concettuale del testo</a:t>
            </a:r>
            <a:r>
              <a:rPr lang="it-IT" dirty="0" smtClean="0"/>
              <a:t>… </a:t>
            </a:r>
            <a:r>
              <a:rPr lang="it-IT" b="1" dirty="0" smtClean="0"/>
              <a:t>Attività </a:t>
            </a:r>
            <a:r>
              <a:rPr lang="it-IT" b="1" dirty="0"/>
              <a:t>per l’analisi linguistica/la comprensione puntuale</a:t>
            </a:r>
            <a:r>
              <a:rPr lang="it-IT" dirty="0"/>
              <a:t>:</a:t>
            </a:r>
          </a:p>
          <a:p>
            <a:r>
              <a:rPr lang="it-IT" dirty="0"/>
              <a:t>" Individuare le catene anaforiche, i </a:t>
            </a:r>
            <a:r>
              <a:rPr lang="it-IT" dirty="0" smtClean="0"/>
              <a:t>connettivi " </a:t>
            </a:r>
            <a:r>
              <a:rPr lang="it-IT" dirty="0"/>
              <a:t>far completare le espressioni ellittiche</a:t>
            </a:r>
          </a:p>
          <a:p>
            <a:r>
              <a:rPr lang="it-IT" dirty="0"/>
              <a:t>" esplicitare gli impliciti e i </a:t>
            </a:r>
            <a:r>
              <a:rPr lang="it-IT" dirty="0" smtClean="0"/>
              <a:t>presupposti " </a:t>
            </a:r>
            <a:r>
              <a:rPr lang="it-IT" dirty="0"/>
              <a:t>porre domande:</a:t>
            </a:r>
          </a:p>
          <a:p>
            <a:pPr lvl="1"/>
            <a:r>
              <a:rPr lang="it-IT" dirty="0" smtClean="0"/>
              <a:t> </a:t>
            </a:r>
            <a:r>
              <a:rPr lang="it-IT" dirty="0"/>
              <a:t>chiuse</a:t>
            </a:r>
          </a:p>
          <a:p>
            <a:pPr lvl="1"/>
            <a:r>
              <a:rPr lang="it-IT" dirty="0" smtClean="0"/>
              <a:t> </a:t>
            </a:r>
            <a:r>
              <a:rPr lang="it-IT" dirty="0"/>
              <a:t>aperte</a:t>
            </a:r>
          </a:p>
          <a:p>
            <a:pPr lvl="1"/>
            <a:r>
              <a:rPr lang="it-IT" dirty="0" smtClean="0"/>
              <a:t> </a:t>
            </a:r>
            <a:r>
              <a:rPr lang="it-IT" dirty="0"/>
              <a:t>di individuazione</a:t>
            </a:r>
          </a:p>
          <a:p>
            <a:pPr lvl="1"/>
            <a:r>
              <a:rPr lang="it-IT" dirty="0" smtClean="0"/>
              <a:t> </a:t>
            </a:r>
            <a:r>
              <a:rPr lang="it-IT" dirty="0"/>
              <a:t>di sintesi-inferenza</a:t>
            </a:r>
          </a:p>
          <a:p>
            <a:pPr lvl="1"/>
            <a:r>
              <a:rPr lang="it-IT" dirty="0" smtClean="0"/>
              <a:t> </a:t>
            </a:r>
            <a:r>
              <a:rPr lang="it-IT" dirty="0"/>
              <a:t>ristrette (una sola parte del testo) o estese</a:t>
            </a:r>
          </a:p>
          <a:p>
            <a:pPr lvl="1"/>
            <a:r>
              <a:rPr lang="it-IT" dirty="0" smtClean="0"/>
              <a:t> </a:t>
            </a:r>
            <a:r>
              <a:rPr lang="it-IT" dirty="0"/>
              <a:t>definite o non definite</a:t>
            </a:r>
          </a:p>
          <a:p>
            <a:pPr lvl="1"/>
            <a:r>
              <a:rPr lang="it-IT" dirty="0" smtClean="0"/>
              <a:t> </a:t>
            </a:r>
            <a:r>
              <a:rPr lang="it-IT" dirty="0"/>
              <a:t>con l. ascientifico o specialistico</a:t>
            </a:r>
          </a:p>
        </p:txBody>
      </p:sp>
    </p:spTree>
    <p:extLst>
      <p:ext uri="{BB962C8B-B14F-4D97-AF65-F5344CB8AC3E}">
        <p14:creationId xmlns:p14="http://schemas.microsoft.com/office/powerpoint/2010/main" val="27116955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2960" y="0"/>
            <a:ext cx="7543800" cy="1737361"/>
          </a:xfrm>
        </p:spPr>
        <p:txBody>
          <a:bodyPr>
            <a:normAutofit fontScale="90000"/>
          </a:bodyPr>
          <a:lstStyle/>
          <a:p>
            <a:r>
              <a:rPr lang="it-IT" b="1" dirty="0" smtClean="0"/>
              <a:t>lettura </a:t>
            </a:r>
            <a:r>
              <a:rPr lang="it-IT" b="1" dirty="0"/>
              <a:t>analitica ai fini di comprensione e rinforzo</a:t>
            </a:r>
            <a:br>
              <a:rPr lang="it-IT" b="1" dirty="0"/>
            </a:br>
            <a:r>
              <a:rPr lang="it-IT" b="1" dirty="0" smtClean="0"/>
              <a:t>linguistico</a:t>
            </a:r>
            <a:endParaRPr lang="it-IT" dirty="0"/>
          </a:p>
        </p:txBody>
      </p:sp>
      <p:sp>
        <p:nvSpPr>
          <p:cNvPr id="3" name="Segnaposto contenuto 2"/>
          <p:cNvSpPr>
            <a:spLocks noGrp="1"/>
          </p:cNvSpPr>
          <p:nvPr>
            <p:ph idx="1"/>
          </p:nvPr>
        </p:nvSpPr>
        <p:spPr/>
        <p:txBody>
          <a:bodyPr>
            <a:normAutofit/>
          </a:bodyPr>
          <a:lstStyle/>
          <a:p>
            <a:r>
              <a:rPr lang="it-IT" dirty="0" smtClean="0"/>
              <a:t>• </a:t>
            </a:r>
            <a:r>
              <a:rPr lang="it-IT" dirty="0"/>
              <a:t>tramite domande poste a lato del testo, incentrate su aspetti</a:t>
            </a:r>
          </a:p>
          <a:p>
            <a:r>
              <a:rPr lang="it-IT" dirty="0"/>
              <a:t>linguisticamente/contenutisticamente ostici, per stimolare l’analisi e la</a:t>
            </a:r>
          </a:p>
          <a:p>
            <a:r>
              <a:rPr lang="it-IT" dirty="0"/>
              <a:t>riflessione su di essi; si avrà cura di assicurarsi la comprensione, in</a:t>
            </a:r>
          </a:p>
          <a:p>
            <a:r>
              <a:rPr lang="it-IT" dirty="0"/>
              <a:t>particolare, di:</a:t>
            </a:r>
          </a:p>
          <a:p>
            <a:r>
              <a:rPr lang="it-IT" dirty="0"/>
              <a:t>• parole chiave; termini ML essenziali all’argomento; catene</a:t>
            </a:r>
          </a:p>
          <a:p>
            <a:r>
              <a:rPr lang="it-IT" dirty="0"/>
              <a:t>anaforiche (riprese morfologiche, pronomi, sinonimi...);</a:t>
            </a:r>
          </a:p>
          <a:p>
            <a:r>
              <a:rPr lang="it-IT" dirty="0"/>
              <a:t>connettivi; scansioni temporali; concatenazioni logiche e</a:t>
            </a:r>
          </a:p>
          <a:p>
            <a:r>
              <a:rPr lang="it-IT" dirty="0"/>
              <a:t>cronologiche; concetti e fatti essenziali; costituenti maggiori</a:t>
            </a:r>
          </a:p>
          <a:p>
            <a:r>
              <a:rPr lang="it-IT" dirty="0"/>
              <a:t>di frase (CHI FA COSA)</a:t>
            </a:r>
          </a:p>
        </p:txBody>
      </p:sp>
    </p:spTree>
    <p:extLst>
      <p:ext uri="{BB962C8B-B14F-4D97-AF65-F5344CB8AC3E}">
        <p14:creationId xmlns:p14="http://schemas.microsoft.com/office/powerpoint/2010/main" val="20957957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La padronanza della lingua di lavoro è condizione necessaria per il successo scolastico (Balboni P. )</a:t>
            </a:r>
            <a:endParaRPr lang="it-IT" dirty="0"/>
          </a:p>
        </p:txBody>
      </p:sp>
    </p:spTree>
    <p:extLst>
      <p:ext uri="{BB962C8B-B14F-4D97-AF65-F5344CB8AC3E}">
        <p14:creationId xmlns:p14="http://schemas.microsoft.com/office/powerpoint/2010/main" val="35200629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822960" y="1916832"/>
            <a:ext cx="7543801" cy="4023360"/>
          </a:xfrm>
        </p:spPr>
        <p:txBody>
          <a:bodyPr>
            <a:normAutofit/>
          </a:bodyPr>
          <a:lstStyle/>
          <a:p>
            <a:pPr algn="ctr"/>
            <a:r>
              <a:rPr lang="it-IT" sz="5400" dirty="0" smtClean="0"/>
              <a:t>Grazie dell’attenzione!</a:t>
            </a:r>
          </a:p>
          <a:p>
            <a:pPr marL="0" indent="0" algn="ctr">
              <a:buNone/>
            </a:pPr>
            <a:endParaRPr lang="it-IT" dirty="0" smtClean="0"/>
          </a:p>
          <a:p>
            <a:pPr algn="ctr"/>
            <a:endParaRPr lang="it-IT" sz="4800" dirty="0"/>
          </a:p>
        </p:txBody>
      </p:sp>
    </p:spTree>
    <p:extLst>
      <p:ext uri="{BB962C8B-B14F-4D97-AF65-F5344CB8AC3E}">
        <p14:creationId xmlns:p14="http://schemas.microsoft.com/office/powerpoint/2010/main" val="3559585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a:t>
            </a:r>
            <a:endParaRPr lang="it-IT" dirty="0"/>
          </a:p>
        </p:txBody>
      </p:sp>
      <p:sp>
        <p:nvSpPr>
          <p:cNvPr id="6" name="Segnaposto testo 5"/>
          <p:cNvSpPr>
            <a:spLocks noGrp="1"/>
          </p:cNvSpPr>
          <p:nvPr>
            <p:ph type="body" idx="1"/>
          </p:nvPr>
        </p:nvSpPr>
        <p:spPr/>
        <p:txBody>
          <a:bodyPr/>
          <a:lstStyle/>
          <a:p>
            <a:r>
              <a:rPr lang="it-IT" dirty="0"/>
              <a:t>gergo giovanile: I paninari</a:t>
            </a:r>
          </a:p>
        </p:txBody>
      </p:sp>
      <p:sp>
        <p:nvSpPr>
          <p:cNvPr id="3" name="Segnaposto contenuto 2"/>
          <p:cNvSpPr>
            <a:spLocks noGrp="1"/>
          </p:cNvSpPr>
          <p:nvPr>
            <p:ph sz="half" idx="2"/>
          </p:nvPr>
        </p:nvSpPr>
        <p:spPr/>
        <p:txBody>
          <a:bodyPr>
            <a:normAutofit fontScale="92500" lnSpcReduction="10000"/>
          </a:bodyPr>
          <a:lstStyle/>
          <a:p>
            <a:r>
              <a:rPr lang="it-IT" dirty="0" smtClean="0">
                <a:solidFill>
                  <a:srgbClr val="FF0000"/>
                </a:solidFill>
              </a:rPr>
              <a:t>I galli (=ragazzi</a:t>
            </a:r>
            <a:r>
              <a:rPr lang="it-IT" dirty="0" smtClean="0"/>
              <a:t>) ruotavano con le </a:t>
            </a:r>
            <a:r>
              <a:rPr lang="it-IT" dirty="0" err="1" smtClean="0"/>
              <a:t>Zundapp</a:t>
            </a:r>
            <a:r>
              <a:rPr lang="it-IT" dirty="0" smtClean="0"/>
              <a:t> oppure con i </a:t>
            </a:r>
            <a:r>
              <a:rPr lang="it-IT" dirty="0" err="1" smtClean="0"/>
              <a:t>tuboni</a:t>
            </a:r>
            <a:r>
              <a:rPr lang="it-IT" dirty="0" smtClean="0"/>
              <a:t> Garelli, vestivano piumino </a:t>
            </a:r>
            <a:r>
              <a:rPr lang="it-IT" dirty="0" err="1" smtClean="0"/>
              <a:t>Moncler</a:t>
            </a:r>
            <a:r>
              <a:rPr lang="it-IT" dirty="0" smtClean="0"/>
              <a:t>, cintura </a:t>
            </a:r>
            <a:r>
              <a:rPr lang="it-IT" dirty="0" err="1" smtClean="0"/>
              <a:t>El</a:t>
            </a:r>
            <a:r>
              <a:rPr lang="it-IT" dirty="0" smtClean="0"/>
              <a:t> Charro, Ray-Ban neri e Timberland (o più precisamente: </a:t>
            </a:r>
            <a:r>
              <a:rPr lang="it-IT" dirty="0" err="1" smtClean="0"/>
              <a:t>Timber</a:t>
            </a:r>
            <a:r>
              <a:rPr lang="it-IT" dirty="0" smtClean="0"/>
              <a:t>) da boscaiolo. </a:t>
            </a:r>
            <a:r>
              <a:rPr lang="it-IT" dirty="0" smtClean="0">
                <a:solidFill>
                  <a:srgbClr val="FF0000"/>
                </a:solidFill>
              </a:rPr>
              <a:t>Le sfitinzie o squinzie (= belle ragazze</a:t>
            </a:r>
            <a:r>
              <a:rPr lang="it-IT" dirty="0" smtClean="0"/>
              <a:t>), da grippare fuori dai locali ….. “Wild Boys” il loro inno nazionale, era cantato da Simon Le Bon e i Duran </a:t>
            </a:r>
            <a:r>
              <a:rPr lang="it-IT" dirty="0" err="1" smtClean="0"/>
              <a:t>Duran</a:t>
            </a:r>
            <a:r>
              <a:rPr lang="it-IT" dirty="0" smtClean="0"/>
              <a:t>, … </a:t>
            </a:r>
            <a:r>
              <a:rPr lang="it-IT" dirty="0" smtClean="0">
                <a:solidFill>
                  <a:srgbClr val="FF0000"/>
                </a:solidFill>
              </a:rPr>
              <a:t>I loro nemici erano cinghiali (o </a:t>
            </a:r>
            <a:r>
              <a:rPr lang="it-IT" dirty="0" err="1" smtClean="0">
                <a:solidFill>
                  <a:srgbClr val="FF0000"/>
                </a:solidFill>
              </a:rPr>
              <a:t>cinghios</a:t>
            </a:r>
            <a:r>
              <a:rPr lang="it-IT" dirty="0" smtClean="0">
                <a:solidFill>
                  <a:srgbClr val="FF0000"/>
                </a:solidFill>
              </a:rPr>
              <a:t>= tamarri), cinesi  (= studenti di sinistra) e spesso i sapiens (= genitori).</a:t>
            </a:r>
            <a:endParaRPr lang="it-IT" dirty="0">
              <a:solidFill>
                <a:srgbClr val="FF0000"/>
              </a:solidFill>
            </a:endParaRPr>
          </a:p>
        </p:txBody>
      </p:sp>
      <p:sp>
        <p:nvSpPr>
          <p:cNvPr id="7" name="Segnaposto testo 6"/>
          <p:cNvSpPr>
            <a:spLocks noGrp="1"/>
          </p:cNvSpPr>
          <p:nvPr>
            <p:ph type="body" sz="quarter" idx="3"/>
          </p:nvPr>
        </p:nvSpPr>
        <p:spPr/>
        <p:txBody>
          <a:bodyPr/>
          <a:lstStyle/>
          <a:p>
            <a:r>
              <a:rPr lang="it-IT" dirty="0" err="1" smtClean="0"/>
              <a:t>Microlingua</a:t>
            </a:r>
            <a:endParaRPr lang="it-IT" dirty="0"/>
          </a:p>
        </p:txBody>
      </p:sp>
      <p:sp>
        <p:nvSpPr>
          <p:cNvPr id="8" name="Segnaposto contenuto 7"/>
          <p:cNvSpPr>
            <a:spLocks noGrp="1"/>
          </p:cNvSpPr>
          <p:nvPr>
            <p:ph sz="quarter" idx="4"/>
          </p:nvPr>
        </p:nvSpPr>
        <p:spPr/>
        <p:txBody>
          <a:bodyPr/>
          <a:lstStyle/>
          <a:p>
            <a:r>
              <a:rPr lang="it-IT" dirty="0" smtClean="0"/>
              <a:t>In questo nostro contributo ci </a:t>
            </a:r>
            <a:r>
              <a:rPr lang="it-IT" b="1" dirty="0" smtClean="0"/>
              <a:t>soffermeremo specificatamente su</a:t>
            </a:r>
            <a:r>
              <a:rPr lang="it-IT" dirty="0" smtClean="0"/>
              <a:t>ll’analisi dei materiali didattici </a:t>
            </a:r>
            <a:r>
              <a:rPr lang="it-IT" b="1" dirty="0" smtClean="0"/>
              <a:t>con l’intento di dimostrare </a:t>
            </a:r>
            <a:r>
              <a:rPr lang="it-IT" dirty="0" smtClean="0"/>
              <a:t>come un’attenta e precisa individuazione e rilevazione delle difficoltà presenti nei testi di studio delle varie discipline scolastiche permettano agli insegnanti di approntare percorsi di apprendimento …</a:t>
            </a:r>
            <a:endParaRPr lang="it-IT" dirty="0"/>
          </a:p>
        </p:txBody>
      </p:sp>
    </p:spTree>
    <p:extLst>
      <p:ext uri="{BB962C8B-B14F-4D97-AF65-F5344CB8AC3E}">
        <p14:creationId xmlns:p14="http://schemas.microsoft.com/office/powerpoint/2010/main" val="42438304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TAGLI</a:t>
            </a:r>
            <a:endParaRPr lang="it-IT" dirty="0"/>
          </a:p>
        </p:txBody>
      </p:sp>
    </p:spTree>
    <p:extLst>
      <p:ext uri="{BB962C8B-B14F-4D97-AF65-F5344CB8AC3E}">
        <p14:creationId xmlns:p14="http://schemas.microsoft.com/office/powerpoint/2010/main" val="373984677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METE GLOTTODIDATTICHE</a:t>
            </a:r>
            <a:endParaRPr lang="it-IT" dirty="0"/>
          </a:p>
        </p:txBody>
      </p:sp>
      <p:sp>
        <p:nvSpPr>
          <p:cNvPr id="3" name="Segnaposto contenuto 2"/>
          <p:cNvSpPr>
            <a:spLocks noGrp="1"/>
          </p:cNvSpPr>
          <p:nvPr>
            <p:ph idx="1"/>
          </p:nvPr>
        </p:nvSpPr>
        <p:spPr/>
        <p:txBody>
          <a:bodyPr>
            <a:normAutofit/>
          </a:bodyPr>
          <a:lstStyle/>
          <a:p>
            <a:pPr>
              <a:buNone/>
            </a:pPr>
            <a:r>
              <a:rPr lang="it-IT" dirty="0" smtClean="0"/>
              <a:t>• </a:t>
            </a:r>
            <a:r>
              <a:rPr lang="it-IT" i="1" dirty="0" smtClean="0"/>
              <a:t>Sapere fare microlingua, vale a dire sapere comprendere, </a:t>
            </a:r>
            <a:r>
              <a:rPr lang="it-IT" dirty="0" smtClean="0"/>
              <a:t>produrre, manipolare testi in microlingua, facendo ricorso alle varie abilità primarie e integrate;</a:t>
            </a:r>
          </a:p>
          <a:p>
            <a:pPr>
              <a:buNone/>
            </a:pPr>
            <a:r>
              <a:rPr lang="it-IT" dirty="0" smtClean="0"/>
              <a:t>• </a:t>
            </a:r>
            <a:r>
              <a:rPr lang="it-IT" i="1" dirty="0" smtClean="0"/>
              <a:t>sapere fare con la microlingua, cioè riuscire a </a:t>
            </a:r>
            <a:r>
              <a:rPr lang="it-IT" dirty="0" smtClean="0"/>
              <a:t>padroneggiare gli atti comunicativi;</a:t>
            </a:r>
          </a:p>
          <a:p>
            <a:pPr>
              <a:buNone/>
            </a:pPr>
            <a:r>
              <a:rPr lang="it-IT" dirty="0" smtClean="0"/>
              <a:t>• </a:t>
            </a:r>
            <a:r>
              <a:rPr lang="it-IT" i="1" dirty="0" smtClean="0"/>
              <a:t>sapere fare lingua, ossia conoscere e sapere impiegare le </a:t>
            </a:r>
            <a:r>
              <a:rPr lang="it-IT" dirty="0" smtClean="0"/>
              <a:t>regole verbali e non della macrolingua.</a:t>
            </a:r>
            <a:endParaRPr lang="it-IT"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CARATTERISTICHE </a:t>
            </a:r>
            <a:r>
              <a:rPr lang="it-IT" b="1" dirty="0" err="1" smtClean="0"/>
              <a:t>DI</a:t>
            </a:r>
            <a:r>
              <a:rPr lang="it-IT" b="1" dirty="0" smtClean="0"/>
              <a:t> UN CURRICULUM </a:t>
            </a:r>
            <a:r>
              <a:rPr lang="it-IT" b="1" dirty="0" err="1" smtClean="0"/>
              <a:t>DI</a:t>
            </a:r>
            <a:r>
              <a:rPr lang="it-IT" b="1" dirty="0" smtClean="0"/>
              <a:t> </a:t>
            </a:r>
            <a:r>
              <a:rPr lang="it-IT" b="1" dirty="0" err="1" smtClean="0"/>
              <a:t>ML</a:t>
            </a:r>
            <a:r>
              <a:rPr lang="it-IT" b="1" dirty="0" smtClean="0"/>
              <a:t> DEVE TENERE CONTO </a:t>
            </a:r>
            <a:r>
              <a:rPr lang="it-IT" b="1" dirty="0" err="1" smtClean="0"/>
              <a:t>DI</a:t>
            </a:r>
            <a:r>
              <a:rPr lang="it-IT" b="1" dirty="0" smtClean="0"/>
              <a:t>: </a:t>
            </a:r>
            <a:endParaRPr lang="it-IT" dirty="0"/>
          </a:p>
        </p:txBody>
      </p:sp>
      <p:sp>
        <p:nvSpPr>
          <p:cNvPr id="3" name="Segnaposto contenuto 2"/>
          <p:cNvSpPr>
            <a:spLocks noGrp="1"/>
          </p:cNvSpPr>
          <p:nvPr>
            <p:ph idx="1"/>
          </p:nvPr>
        </p:nvSpPr>
        <p:spPr/>
        <p:txBody>
          <a:bodyPr>
            <a:normAutofit/>
          </a:bodyPr>
          <a:lstStyle/>
          <a:p>
            <a:r>
              <a:rPr lang="it-IT" dirty="0" smtClean="0"/>
              <a:t>Bisogni futuri degli allievi (analisi situazione iniziale/ bisogni </a:t>
            </a:r>
            <a:r>
              <a:rPr lang="it-IT" dirty="0" err="1" smtClean="0"/>
              <a:t>ecc…</a:t>
            </a:r>
            <a:r>
              <a:rPr lang="it-IT" dirty="0" smtClean="0"/>
              <a:t>)</a:t>
            </a:r>
          </a:p>
          <a:p>
            <a:r>
              <a:rPr lang="it-IT" dirty="0" smtClean="0"/>
              <a:t>Mete /obiettivi linguistici ed extralinguistici</a:t>
            </a:r>
          </a:p>
          <a:p>
            <a:r>
              <a:rPr lang="it-IT" dirty="0" smtClean="0"/>
              <a:t>Scopo formativo della Microlingua</a:t>
            </a:r>
          </a:p>
          <a:p>
            <a:r>
              <a:rPr lang="it-IT" dirty="0" smtClean="0"/>
              <a:t>Competenza dell’allievo &gt;del docente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METE GLOTTODIDATTICHE:</a:t>
            </a:r>
            <a:br>
              <a:rPr lang="it-IT" dirty="0" smtClean="0"/>
            </a:br>
            <a:endParaRPr lang="it-IT" dirty="0"/>
          </a:p>
        </p:txBody>
      </p:sp>
      <p:sp>
        <p:nvSpPr>
          <p:cNvPr id="3" name="Segnaposto contenuto 2"/>
          <p:cNvSpPr>
            <a:spLocks noGrp="1"/>
          </p:cNvSpPr>
          <p:nvPr>
            <p:ph idx="1"/>
          </p:nvPr>
        </p:nvSpPr>
        <p:spPr/>
        <p:txBody>
          <a:bodyPr>
            <a:normAutofit/>
          </a:bodyPr>
          <a:lstStyle/>
          <a:p>
            <a:r>
              <a:rPr lang="it-IT" i="1" dirty="0" smtClean="0"/>
              <a:t>Sapere fare </a:t>
            </a:r>
            <a:r>
              <a:rPr lang="it-IT" i="1" dirty="0" err="1" smtClean="0"/>
              <a:t>ML</a:t>
            </a:r>
            <a:r>
              <a:rPr lang="it-IT" i="1" dirty="0" smtClean="0"/>
              <a:t> (= sapere comprendere, produrre, manipolare testi in </a:t>
            </a:r>
            <a:r>
              <a:rPr lang="it-IT" i="1" dirty="0" err="1" smtClean="0"/>
              <a:t>ML</a:t>
            </a:r>
            <a:r>
              <a:rPr lang="it-IT" i="1" dirty="0" smtClean="0"/>
              <a:t> </a:t>
            </a:r>
            <a:r>
              <a:rPr lang="it-IT" dirty="0" smtClean="0"/>
              <a:t>ricorrendo alle varie abilità primarie e integrate a seconda dei bisogni professionali degli allievi)</a:t>
            </a:r>
          </a:p>
          <a:p>
            <a:r>
              <a:rPr lang="it-IT" i="1" dirty="0" smtClean="0"/>
              <a:t>Sapere fare con la </a:t>
            </a:r>
            <a:r>
              <a:rPr lang="it-IT" i="1" dirty="0" err="1" smtClean="0"/>
              <a:t>ML</a:t>
            </a:r>
            <a:r>
              <a:rPr lang="it-IT" i="1" dirty="0" smtClean="0"/>
              <a:t> (= padroneggiare gli atti comunicativi cfr. Funzioni comunicative, Consiglio d'Europa)</a:t>
            </a:r>
          </a:p>
          <a:p>
            <a:r>
              <a:rPr lang="it-IT" i="1" dirty="0" smtClean="0"/>
              <a:t>Sapere fare lingua (= regole verbali e non verbali che accompagnano la lingua </a:t>
            </a:r>
            <a:r>
              <a:rPr lang="it-IT" dirty="0" smtClean="0"/>
              <a:t>comune)</a:t>
            </a:r>
          </a:p>
          <a:p>
            <a:endParaRPr lang="it-IT"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Contenuti linguistici/ sillabo</a:t>
            </a:r>
            <a:endParaRPr lang="it-IT" dirty="0"/>
          </a:p>
        </p:txBody>
      </p:sp>
      <p:sp>
        <p:nvSpPr>
          <p:cNvPr id="3" name="Segnaposto contenuto 2"/>
          <p:cNvSpPr>
            <a:spLocks noGrp="1"/>
          </p:cNvSpPr>
          <p:nvPr>
            <p:ph idx="1"/>
          </p:nvPr>
        </p:nvSpPr>
        <p:spPr/>
        <p:txBody>
          <a:bodyPr/>
          <a:lstStyle/>
          <a:p>
            <a:pPr>
              <a:buFont typeface="Arial" panose="020B0604020202020204" pitchFamily="34" charset="0"/>
              <a:buChar char="•"/>
            </a:pPr>
            <a:r>
              <a:rPr lang="it-IT" dirty="0" smtClean="0"/>
              <a:t>Individuazione dei contenuti da parte dei docenti (quello di lingue e quello curriculare)</a:t>
            </a:r>
          </a:p>
          <a:p>
            <a:pPr>
              <a:buFont typeface="Arial" panose="020B0604020202020204" pitchFamily="34" charset="0"/>
              <a:buChar char="•"/>
            </a:pPr>
            <a:r>
              <a:rPr lang="it-IT" dirty="0" smtClean="0"/>
              <a:t>Possibile negoziazione con i discenti dei contenuti, laddove i discenti abbiano chiari i propri bisogni</a:t>
            </a:r>
          </a:p>
          <a:p>
            <a:endParaRPr lang="it-IT"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buNone/>
            </a:pPr>
            <a:r>
              <a:rPr lang="it-IT" dirty="0" smtClean="0"/>
              <a:t>SELEZIONE DEI CONTENUTI sulla base di</a:t>
            </a:r>
          </a:p>
          <a:p>
            <a:pPr>
              <a:buNone/>
            </a:pPr>
            <a:r>
              <a:rPr lang="it-IT" dirty="0" smtClean="0"/>
              <a:t>- LIVELLO </a:t>
            </a:r>
            <a:r>
              <a:rPr lang="it-IT" dirty="0" err="1" smtClean="0"/>
              <a:t>DI</a:t>
            </a:r>
            <a:r>
              <a:rPr lang="it-IT" dirty="0" smtClean="0"/>
              <a:t> DIFFICOLTA'</a:t>
            </a:r>
          </a:p>
          <a:p>
            <a:pPr>
              <a:buNone/>
            </a:pPr>
            <a:r>
              <a:rPr lang="it-IT" dirty="0" smtClean="0"/>
              <a:t>- GRADUAZIONE</a:t>
            </a:r>
          </a:p>
          <a:p>
            <a:pPr>
              <a:buNone/>
            </a:pPr>
            <a:r>
              <a:rPr lang="it-IT" dirty="0" smtClean="0"/>
              <a:t>secondo i parametri di:</a:t>
            </a:r>
          </a:p>
          <a:p>
            <a:pPr>
              <a:buNone/>
            </a:pPr>
            <a:r>
              <a:rPr lang="it-IT" dirty="0" smtClean="0"/>
              <a:t>• Principio del </a:t>
            </a:r>
            <a:r>
              <a:rPr lang="it-IT" i="1" dirty="0" smtClean="0"/>
              <a:t>controllo della realtà linguistica cui viene </a:t>
            </a:r>
            <a:r>
              <a:rPr lang="it-IT" dirty="0" smtClean="0"/>
              <a:t>sottoposto l'allievo (semplificare la lingua)</a:t>
            </a:r>
          </a:p>
          <a:p>
            <a:pPr>
              <a:buNone/>
            </a:pPr>
            <a:r>
              <a:rPr lang="it-IT" dirty="0" smtClean="0"/>
              <a:t>• Principio della </a:t>
            </a:r>
            <a:r>
              <a:rPr lang="it-IT" i="1" dirty="0" smtClean="0"/>
              <a:t>non banalità (non eccedere nella </a:t>
            </a:r>
            <a:r>
              <a:rPr lang="it-IT" dirty="0" smtClean="0"/>
              <a:t>semplificazione dei contenuti)</a:t>
            </a:r>
          </a:p>
          <a:p>
            <a:pPr>
              <a:buNone/>
            </a:pPr>
            <a:r>
              <a:rPr lang="it-IT" dirty="0" smtClean="0"/>
              <a:t>• Principio della </a:t>
            </a:r>
            <a:r>
              <a:rPr lang="it-IT" i="1" dirty="0" smtClean="0"/>
              <a:t>verosimiglianza</a:t>
            </a:r>
            <a:endParaRPr lang="it-IT"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modulo di microlingua</a:t>
            </a:r>
            <a:endParaRPr lang="it-IT" dirty="0"/>
          </a:p>
        </p:txBody>
      </p:sp>
      <p:sp>
        <p:nvSpPr>
          <p:cNvPr id="3" name="Segnaposto contenuto 2"/>
          <p:cNvSpPr>
            <a:spLocks noGrp="1"/>
          </p:cNvSpPr>
          <p:nvPr>
            <p:ph idx="1"/>
          </p:nvPr>
        </p:nvSpPr>
        <p:spPr/>
        <p:txBody>
          <a:bodyPr/>
          <a:lstStyle/>
          <a:p>
            <a:r>
              <a:rPr lang="it-IT" dirty="0" smtClean="0"/>
              <a:t>Applicabilità della programmazione =</a:t>
            </a:r>
          </a:p>
          <a:p>
            <a:r>
              <a:rPr lang="it-IT" dirty="0" smtClean="0"/>
              <a:t>Sua suddivisione in  blocchi, unità operative o </a:t>
            </a:r>
          </a:p>
          <a:p>
            <a:endParaRPr lang="it-IT" dirty="0" smtClean="0"/>
          </a:p>
          <a:p>
            <a:r>
              <a:rPr lang="it-IT" dirty="0" smtClean="0"/>
              <a:t>MODULI</a:t>
            </a:r>
            <a:endParaRPr lang="it-IT" dirty="0"/>
          </a:p>
        </p:txBody>
      </p:sp>
    </p:spTree>
  </p:cSld>
  <p:clrMapOvr>
    <a:masterClrMapping/>
  </p:clrMapOvr>
  <p:transition>
    <p:wipe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Fase di globalità</a:t>
            </a:r>
            <a:endParaRPr lang="it-IT" dirty="0"/>
          </a:p>
        </p:txBody>
      </p:sp>
      <p:sp>
        <p:nvSpPr>
          <p:cNvPr id="3" name="Segnaposto contenuto 2"/>
          <p:cNvSpPr>
            <a:spLocks noGrp="1"/>
          </p:cNvSpPr>
          <p:nvPr>
            <p:ph idx="1"/>
          </p:nvPr>
        </p:nvSpPr>
        <p:spPr/>
        <p:txBody>
          <a:bodyPr>
            <a:normAutofit/>
          </a:bodyPr>
          <a:lstStyle/>
          <a:p>
            <a:r>
              <a:rPr lang="it-IT" b="1" dirty="0" smtClean="0"/>
              <a:t>Microlingue relazionali</a:t>
            </a:r>
            <a:r>
              <a:rPr lang="it-IT" dirty="0" smtClean="0"/>
              <a:t>:senso solo se inserite in un evento comunicativo: </a:t>
            </a:r>
          </a:p>
          <a:p>
            <a:pPr>
              <a:buNone/>
            </a:pPr>
            <a:r>
              <a:rPr lang="it-IT" dirty="0" smtClean="0"/>
              <a:t>es. organizzare una visita guidata in città: prenotare i biglietti, effettuare il pagamento, spiegare un itinerario particolare. </a:t>
            </a:r>
          </a:p>
          <a:p>
            <a:pPr>
              <a:buNone/>
            </a:pPr>
            <a:r>
              <a:rPr lang="it-IT" dirty="0" smtClean="0"/>
              <a:t>In questi casi: </a:t>
            </a:r>
          </a:p>
          <a:p>
            <a:pPr>
              <a:buNone/>
            </a:pPr>
            <a:r>
              <a:rPr lang="it-IT" dirty="0" smtClean="0"/>
              <a:t>Fase della globalità in due momenti: </a:t>
            </a:r>
          </a:p>
          <a:p>
            <a:pPr marL="514350" indent="-514350">
              <a:buAutoNum type="arabicPeriod"/>
            </a:pPr>
            <a:r>
              <a:rPr lang="it-IT" dirty="0" smtClean="0"/>
              <a:t>Evento comunicativo</a:t>
            </a:r>
          </a:p>
          <a:p>
            <a:pPr marL="514350" indent="-514350">
              <a:buAutoNum type="arabicPeriod"/>
            </a:pPr>
            <a:r>
              <a:rPr lang="it-IT" dirty="0" smtClean="0"/>
              <a:t>Singolo testo</a:t>
            </a:r>
            <a:endParaRPr lang="it-IT"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Fase di analisi</a:t>
            </a:r>
            <a:endParaRPr lang="it-IT" dirty="0"/>
          </a:p>
        </p:txBody>
      </p:sp>
      <p:sp>
        <p:nvSpPr>
          <p:cNvPr id="3" name="Segnaposto contenuto 2"/>
          <p:cNvSpPr>
            <a:spLocks noGrp="1"/>
          </p:cNvSpPr>
          <p:nvPr>
            <p:ph idx="1"/>
          </p:nvPr>
        </p:nvSpPr>
        <p:spPr/>
        <p:txBody>
          <a:bodyPr/>
          <a:lstStyle/>
          <a:p>
            <a:r>
              <a:rPr lang="it-IT" dirty="0" smtClean="0"/>
              <a:t>Individuazione nei testi delle caratteristiche:</a:t>
            </a:r>
          </a:p>
          <a:p>
            <a:pPr marL="514350" indent="-514350">
              <a:buFont typeface="+mj-lt"/>
              <a:buAutoNum type="arabicPeriod"/>
            </a:pPr>
            <a:r>
              <a:rPr lang="it-IT" dirty="0" smtClean="0"/>
              <a:t> retoriche specifiche del genere e del testo in particolare</a:t>
            </a:r>
          </a:p>
          <a:p>
            <a:pPr marL="514350" indent="-514350">
              <a:buFont typeface="+mj-lt"/>
              <a:buAutoNum type="arabicPeriod"/>
            </a:pPr>
            <a:r>
              <a:rPr lang="it-IT" dirty="0" smtClean="0"/>
              <a:t>Stilistiche della microlingua</a:t>
            </a:r>
          </a:p>
          <a:p>
            <a:pPr marL="514350" indent="-514350">
              <a:buFont typeface="+mj-lt"/>
              <a:buAutoNum type="arabicPeriod"/>
            </a:pPr>
            <a:r>
              <a:rPr lang="it-IT" dirty="0" smtClean="0"/>
              <a:t>Sintattiche lessicali in base all’area microlinguistica e al tipo di testo</a:t>
            </a:r>
          </a:p>
          <a:p>
            <a:pPr marL="514350" indent="-514350"/>
            <a:r>
              <a:rPr lang="it-IT" dirty="0" smtClean="0"/>
              <a:t>Riflessione sui fatti </a:t>
            </a:r>
            <a:r>
              <a:rPr lang="it-IT" dirty="0" err="1" smtClean="0"/>
              <a:t>microlinguistici</a:t>
            </a:r>
            <a:endParaRPr lang="it-IT" dirty="0"/>
          </a:p>
          <a:p>
            <a:pPr marL="514350" indent="-514350">
              <a:buFont typeface="Arial" pitchFamily="34" charset="0"/>
              <a:buChar char="•"/>
            </a:pPr>
            <a:endParaRPr lang="it-IT"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sintesi</a:t>
            </a:r>
            <a:endParaRPr lang="it-IT" dirty="0"/>
          </a:p>
        </p:txBody>
      </p:sp>
      <p:sp>
        <p:nvSpPr>
          <p:cNvPr id="3" name="Segnaposto contenuto 2"/>
          <p:cNvSpPr>
            <a:spLocks noGrp="1"/>
          </p:cNvSpPr>
          <p:nvPr>
            <p:ph idx="1"/>
          </p:nvPr>
        </p:nvSpPr>
        <p:spPr/>
        <p:txBody>
          <a:bodyPr/>
          <a:lstStyle/>
          <a:p>
            <a:r>
              <a:rPr lang="it-IT" dirty="0" smtClean="0"/>
              <a:t>Creazione di un evento comunicativo  </a:t>
            </a:r>
            <a:r>
              <a:rPr lang="it-IT" dirty="0" err="1" smtClean="0"/>
              <a:t>microlinguistico</a:t>
            </a:r>
            <a:r>
              <a:rPr lang="it-IT" dirty="0" smtClean="0"/>
              <a:t>  che rispecchi le peculiarità dei testi analizzati</a:t>
            </a:r>
          </a:p>
          <a:p>
            <a:r>
              <a:rPr lang="it-IT" dirty="0" smtClean="0"/>
              <a:t>Questo evento deve essere vicino alla realtà professionale o scientifica dello studente</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endParaRPr lang="it-IT" dirty="0"/>
          </a:p>
        </p:txBody>
      </p:sp>
      <p:sp>
        <p:nvSpPr>
          <p:cNvPr id="5" name="Segnaposto testo 4"/>
          <p:cNvSpPr>
            <a:spLocks noGrp="1"/>
          </p:cNvSpPr>
          <p:nvPr>
            <p:ph type="body" idx="1"/>
          </p:nvPr>
        </p:nvSpPr>
        <p:spPr/>
        <p:txBody>
          <a:bodyPr/>
          <a:lstStyle/>
          <a:p>
            <a:r>
              <a:rPr lang="it-IT" dirty="0" smtClean="0"/>
              <a:t>Gergo</a:t>
            </a:r>
            <a:endParaRPr lang="it-IT" dirty="0"/>
          </a:p>
        </p:txBody>
      </p:sp>
      <p:sp>
        <p:nvSpPr>
          <p:cNvPr id="3" name="Segnaposto contenuto 2"/>
          <p:cNvSpPr>
            <a:spLocks noGrp="1"/>
          </p:cNvSpPr>
          <p:nvPr>
            <p:ph sz="half" idx="2"/>
          </p:nvPr>
        </p:nvSpPr>
        <p:spPr/>
        <p:txBody>
          <a:bodyPr>
            <a:normAutofit/>
          </a:bodyPr>
          <a:lstStyle/>
          <a:p>
            <a:pPr marL="0" indent="0">
              <a:buNone/>
            </a:pPr>
            <a:r>
              <a:rPr lang="it-IT" dirty="0" smtClean="0"/>
              <a:t>Scopo: criptico</a:t>
            </a:r>
            <a:r>
              <a:rPr lang="it-IT" dirty="0"/>
              <a:t>, non </a:t>
            </a:r>
            <a:r>
              <a:rPr lang="it-IT" dirty="0" smtClean="0"/>
              <a:t>accessibile </a:t>
            </a:r>
            <a:r>
              <a:rPr lang="it-IT" dirty="0"/>
              <a:t>ai non iniziati o appartenenti a quel determinato gruppo di pari marginale rispetto alla società</a:t>
            </a:r>
            <a:r>
              <a:rPr lang="it-IT" dirty="0" smtClean="0"/>
              <a:t>.</a:t>
            </a:r>
          </a:p>
          <a:p>
            <a:pPr marL="0" indent="0">
              <a:buNone/>
            </a:pPr>
            <a:r>
              <a:rPr lang="it-IT" b="1" dirty="0"/>
              <a:t>http://www.italysoft.com/curios/dizio-giovani/index.php : dizionario del gergo giovanile</a:t>
            </a:r>
            <a:r>
              <a:rPr lang="it-IT" b="1" dirty="0" smtClean="0"/>
              <a:t>. </a:t>
            </a:r>
            <a:endParaRPr lang="it-IT" dirty="0"/>
          </a:p>
          <a:p>
            <a:pPr marL="0" indent="0">
              <a:buNone/>
            </a:pPr>
            <a:r>
              <a:rPr lang="it-IT" b="1" dirty="0" smtClean="0"/>
              <a:t> </a:t>
            </a:r>
            <a:endParaRPr lang="it-IT" b="1" dirty="0"/>
          </a:p>
          <a:p>
            <a:pPr marL="0" indent="0">
              <a:buNone/>
            </a:pPr>
            <a:endParaRPr lang="it-IT" dirty="0"/>
          </a:p>
        </p:txBody>
      </p:sp>
      <p:sp>
        <p:nvSpPr>
          <p:cNvPr id="6" name="Segnaposto testo 5"/>
          <p:cNvSpPr>
            <a:spLocks noGrp="1"/>
          </p:cNvSpPr>
          <p:nvPr>
            <p:ph type="body" sz="quarter" idx="3"/>
          </p:nvPr>
        </p:nvSpPr>
        <p:spPr/>
        <p:txBody>
          <a:bodyPr/>
          <a:lstStyle/>
          <a:p>
            <a:r>
              <a:rPr lang="it-IT" dirty="0" err="1" smtClean="0"/>
              <a:t>Microlingua</a:t>
            </a:r>
            <a:endParaRPr lang="it-IT" dirty="0"/>
          </a:p>
        </p:txBody>
      </p:sp>
      <p:sp>
        <p:nvSpPr>
          <p:cNvPr id="4" name="Segnaposto contenuto 3"/>
          <p:cNvSpPr>
            <a:spLocks noGrp="1"/>
          </p:cNvSpPr>
          <p:nvPr>
            <p:ph sz="quarter" idx="4"/>
          </p:nvPr>
        </p:nvSpPr>
        <p:spPr>
          <a:xfrm>
            <a:off x="4663440" y="2582334"/>
            <a:ext cx="4229040" cy="3582970"/>
          </a:xfrm>
        </p:spPr>
        <p:txBody>
          <a:bodyPr>
            <a:normAutofit fontScale="85000" lnSpcReduction="10000"/>
          </a:bodyPr>
          <a:lstStyle/>
          <a:p>
            <a:pPr>
              <a:buNone/>
            </a:pPr>
            <a:r>
              <a:rPr lang="it-IT" b="1" dirty="0"/>
              <a:t>Si distingue dalla lingua comune per aspetti</a:t>
            </a:r>
          </a:p>
          <a:p>
            <a:pPr marL="385763" indent="-385763">
              <a:buFont typeface="+mj-lt"/>
              <a:buAutoNum type="arabicPeriod"/>
            </a:pPr>
            <a:r>
              <a:rPr lang="it-IT" dirty="0"/>
              <a:t>Fonologici</a:t>
            </a:r>
          </a:p>
          <a:p>
            <a:pPr marL="385763" indent="-385763">
              <a:buFont typeface="+mj-lt"/>
              <a:buAutoNum type="arabicPeriod"/>
            </a:pPr>
            <a:r>
              <a:rPr lang="it-IT" dirty="0"/>
              <a:t>Morfosintattici</a:t>
            </a:r>
          </a:p>
          <a:p>
            <a:pPr marL="385763" indent="-385763">
              <a:buFont typeface="+mj-lt"/>
              <a:buAutoNum type="arabicPeriod"/>
            </a:pPr>
            <a:r>
              <a:rPr lang="it-IT" dirty="0"/>
              <a:t>Lessicali</a:t>
            </a:r>
          </a:p>
          <a:p>
            <a:pPr marL="385763" indent="-385763">
              <a:buFont typeface="+mj-lt"/>
              <a:buAutoNum type="arabicPeriod"/>
            </a:pPr>
            <a:r>
              <a:rPr lang="it-IT" dirty="0"/>
              <a:t>Testuali </a:t>
            </a:r>
          </a:p>
          <a:p>
            <a:pPr marL="385763" indent="-385763">
              <a:buFont typeface="+mj-lt"/>
              <a:buAutoNum type="arabicPeriod"/>
            </a:pPr>
            <a:r>
              <a:rPr lang="it-IT" b="1" dirty="0"/>
              <a:t>Scopo: chiarezza, non ambiguità: qui la differenza con la lingua della letteratura </a:t>
            </a:r>
            <a:r>
              <a:rPr lang="it-IT" b="1" dirty="0" smtClean="0"/>
              <a:t> (non teoria della letteratura)fondata </a:t>
            </a:r>
            <a:r>
              <a:rPr lang="it-IT" b="1" dirty="0"/>
              <a:t>su sinonimie, metafore, metonimie </a:t>
            </a:r>
            <a:r>
              <a:rPr lang="it-IT" b="1" dirty="0" err="1"/>
              <a:t>ecc</a:t>
            </a:r>
            <a:r>
              <a:rPr lang="it-IT" dirty="0" smtClean="0"/>
              <a:t>…</a:t>
            </a:r>
          </a:p>
          <a:p>
            <a:pPr>
              <a:buNone/>
            </a:pPr>
            <a:r>
              <a:rPr lang="it-IT" dirty="0"/>
              <a:t>Non </a:t>
            </a:r>
            <a:r>
              <a:rPr lang="it-IT" dirty="0" smtClean="0"/>
              <a:t>ambiguità comunicazione referenziale, non emotiva, non </a:t>
            </a:r>
            <a:r>
              <a:rPr lang="it-IT" dirty="0"/>
              <a:t>poetica</a:t>
            </a:r>
          </a:p>
          <a:p>
            <a:pPr marL="385763" indent="-385763">
              <a:buFont typeface="+mj-lt"/>
              <a:buAutoNum type="arabicPeriod"/>
            </a:pPr>
            <a:endParaRPr lang="it-IT" dirty="0"/>
          </a:p>
          <a:p>
            <a:endParaRPr lang="it-IT" dirty="0"/>
          </a:p>
        </p:txBody>
      </p:sp>
    </p:spTree>
    <p:extLst>
      <p:ext uri="{BB962C8B-B14F-4D97-AF65-F5344CB8AC3E}">
        <p14:creationId xmlns:p14="http://schemas.microsoft.com/office/powerpoint/2010/main" val="243879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Verifica e valutazione</a:t>
            </a:r>
            <a:endParaRPr lang="it-IT" dirty="0"/>
          </a:p>
        </p:txBody>
      </p:sp>
      <p:sp>
        <p:nvSpPr>
          <p:cNvPr id="3" name="Segnaposto contenuto 2"/>
          <p:cNvSpPr>
            <a:spLocks noGrp="1"/>
          </p:cNvSpPr>
          <p:nvPr>
            <p:ph idx="1"/>
          </p:nvPr>
        </p:nvSpPr>
        <p:spPr/>
        <p:txBody>
          <a:bodyPr/>
          <a:lstStyle/>
          <a:p>
            <a:r>
              <a:rPr lang="it-IT" dirty="0" smtClean="0"/>
              <a:t>Rispetto ai corsi di lingua, i corsi di ml possono essere accreditati solo allo studente che abbia raggiunto il livello di conoscenza stabilito dal profilo professionale</a:t>
            </a:r>
          </a:p>
          <a:p>
            <a:r>
              <a:rPr lang="it-IT" dirty="0" smtClean="0"/>
              <a:t>Non c’è una valutazione di tipo formativo</a:t>
            </a:r>
            <a:endParaRPr lang="it-IT"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Tipi testuali</a:t>
            </a:r>
            <a:endParaRPr lang="it-IT" dirty="0"/>
          </a:p>
        </p:txBody>
      </p:sp>
      <p:sp>
        <p:nvSpPr>
          <p:cNvPr id="3" name="Segnaposto contenuto 2"/>
          <p:cNvSpPr>
            <a:spLocks noGrp="1"/>
          </p:cNvSpPr>
          <p:nvPr>
            <p:ph idx="1"/>
          </p:nvPr>
        </p:nvSpPr>
        <p:spPr/>
        <p:txBody>
          <a:bodyPr>
            <a:normAutofit/>
          </a:bodyPr>
          <a:lstStyle/>
          <a:p>
            <a:r>
              <a:rPr lang="it-IT" dirty="0" smtClean="0"/>
              <a:t>Microlingue relazionali: </a:t>
            </a:r>
          </a:p>
          <a:p>
            <a:pPr lvl="1"/>
            <a:r>
              <a:rPr lang="it-IT" dirty="0" smtClean="0"/>
              <a:t>Dialogo</a:t>
            </a:r>
          </a:p>
          <a:p>
            <a:pPr lvl="1"/>
            <a:r>
              <a:rPr lang="it-IT" dirty="0" smtClean="0"/>
              <a:t>corrispondenza tecnico</a:t>
            </a:r>
          </a:p>
          <a:p>
            <a:pPr lvl="1"/>
            <a:r>
              <a:rPr lang="it-IT" dirty="0" smtClean="0"/>
              <a:t>commerciale </a:t>
            </a:r>
          </a:p>
          <a:p>
            <a:pPr lvl="1"/>
            <a:r>
              <a:rPr lang="it-IT" dirty="0" smtClean="0"/>
              <a:t>lettera commerciale</a:t>
            </a:r>
          </a:p>
          <a:p>
            <a:pPr lvl="1"/>
            <a:r>
              <a:rPr lang="it-IT" dirty="0" smtClean="0"/>
              <a:t>Fax</a:t>
            </a:r>
          </a:p>
          <a:p>
            <a:pPr lvl="1"/>
            <a:r>
              <a:rPr lang="it-IT" dirty="0" smtClean="0"/>
              <a:t>Dépliant divulgativi</a:t>
            </a:r>
          </a:p>
          <a:p>
            <a:pPr lvl="1"/>
            <a:r>
              <a:rPr lang="it-IT" dirty="0" smtClean="0"/>
              <a:t>Contratti </a:t>
            </a:r>
          </a:p>
          <a:p>
            <a:pPr lvl="1"/>
            <a:r>
              <a:rPr lang="it-IT" dirty="0" smtClean="0"/>
              <a:t>Curriculum vitae</a:t>
            </a:r>
          </a:p>
          <a:p>
            <a:pPr lvl="1"/>
            <a:endParaRPr lang="it-IT"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Sono testi: </a:t>
            </a:r>
          </a:p>
          <a:p>
            <a:r>
              <a:rPr lang="it-IT" dirty="0" smtClean="0"/>
              <a:t>Predisposti dal computer o da moduli preordinati</a:t>
            </a:r>
          </a:p>
          <a:p>
            <a:r>
              <a:rPr lang="it-IT" dirty="0" smtClean="0"/>
              <a:t>La parte di scrittura e ortografia è in realtà minima.</a:t>
            </a:r>
          </a:p>
          <a:p>
            <a:r>
              <a:rPr lang="it-IT" dirty="0" smtClean="0"/>
              <a:t>Peculiarità legate soprattutto al piano sintattico</a:t>
            </a:r>
            <a:endParaRPr lang="it-IT"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a:t>
            </a:r>
            <a:endParaRPr lang="it-IT" dirty="0"/>
          </a:p>
        </p:txBody>
      </p:sp>
      <p:sp>
        <p:nvSpPr>
          <p:cNvPr id="3" name="Segnaposto contenuto 2"/>
          <p:cNvSpPr>
            <a:spLocks noGrp="1"/>
          </p:cNvSpPr>
          <p:nvPr>
            <p:ph idx="1"/>
          </p:nvPr>
        </p:nvSpPr>
        <p:spPr/>
        <p:txBody>
          <a:bodyPr/>
          <a:lstStyle/>
          <a:p>
            <a:r>
              <a:rPr lang="it-IT" dirty="0" smtClean="0"/>
              <a:t>In seguito a colloqui </a:t>
            </a:r>
            <a:r>
              <a:rPr lang="it-IT" b="1" dirty="0" smtClean="0"/>
              <a:t>intercorsi</a:t>
            </a:r>
            <a:r>
              <a:rPr lang="it-IT" dirty="0" smtClean="0"/>
              <a:t> pregasi confermare </a:t>
            </a:r>
            <a:r>
              <a:rPr lang="it-IT" b="1" dirty="0" smtClean="0"/>
              <a:t>disponibilità </a:t>
            </a:r>
            <a:r>
              <a:rPr lang="it-IT" dirty="0" smtClean="0"/>
              <a:t>dei servizi richiesti</a:t>
            </a:r>
          </a:p>
          <a:p>
            <a:r>
              <a:rPr lang="it-IT" dirty="0" smtClean="0"/>
              <a:t>Pressione e battito cardiaco regolari,</a:t>
            </a:r>
            <a:r>
              <a:rPr lang="it-IT" b="1" dirty="0" smtClean="0"/>
              <a:t> assenza </a:t>
            </a:r>
            <a:r>
              <a:rPr lang="it-IT" dirty="0" smtClean="0"/>
              <a:t>di patologie evidenti</a:t>
            </a:r>
          </a:p>
          <a:p>
            <a:endParaRPr lang="it-IT"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Aspetti interculturali</a:t>
            </a:r>
            <a:endParaRPr lang="it-IT" dirty="0"/>
          </a:p>
        </p:txBody>
      </p:sp>
      <p:sp>
        <p:nvSpPr>
          <p:cNvPr id="3" name="Segnaposto contenuto 2"/>
          <p:cNvSpPr>
            <a:spLocks noGrp="1"/>
          </p:cNvSpPr>
          <p:nvPr>
            <p:ph idx="1"/>
          </p:nvPr>
        </p:nvSpPr>
        <p:spPr/>
        <p:txBody>
          <a:bodyPr/>
          <a:lstStyle/>
          <a:p>
            <a:r>
              <a:rPr lang="it-IT" dirty="0" smtClean="0"/>
              <a:t>Concetto di puntualità italiano o giapponese?</a:t>
            </a:r>
          </a:p>
          <a:p>
            <a:r>
              <a:rPr lang="it-IT" dirty="0" smtClean="0"/>
              <a:t>Un avvocato in shorts in tribunale?</a:t>
            </a:r>
          </a:p>
          <a:p>
            <a:r>
              <a:rPr lang="it-IT" dirty="0" smtClean="0"/>
              <a:t>Un grande manager che guida una vecchia 500…</a:t>
            </a:r>
            <a:endParaRPr lang="it-IT"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APPROCCIO ANDRAGOGICO E COLLABORATIVO NELLA DIDATTICA DELLE MICROLINGUE</a:t>
            </a:r>
            <a:br>
              <a:rPr lang="it-IT" dirty="0" smtClean="0"/>
            </a:br>
            <a:endParaRPr lang="it-IT" dirty="0"/>
          </a:p>
        </p:txBody>
      </p:sp>
      <p:sp>
        <p:nvSpPr>
          <p:cNvPr id="3" name="Segnaposto contenuto 2"/>
          <p:cNvSpPr>
            <a:spLocks noGrp="1"/>
          </p:cNvSpPr>
          <p:nvPr>
            <p:ph idx="1"/>
          </p:nvPr>
        </p:nvSpPr>
        <p:spPr/>
        <p:txBody>
          <a:bodyPr>
            <a:normAutofit/>
          </a:bodyPr>
          <a:lstStyle/>
          <a:p>
            <a:pPr>
              <a:buNone/>
            </a:pPr>
            <a:r>
              <a:rPr lang="it-IT" dirty="0" smtClean="0"/>
              <a:t>L'adulto che studia una </a:t>
            </a:r>
            <a:r>
              <a:rPr lang="it-IT" dirty="0" err="1" smtClean="0"/>
              <a:t>ML</a:t>
            </a:r>
            <a:r>
              <a:rPr lang="it-IT" dirty="0" smtClean="0"/>
              <a:t>:</a:t>
            </a:r>
          </a:p>
          <a:p>
            <a:pPr>
              <a:buNone/>
            </a:pPr>
            <a:r>
              <a:rPr lang="it-IT" dirty="0" smtClean="0"/>
              <a:t>- Ha stima di sé</a:t>
            </a:r>
          </a:p>
          <a:p>
            <a:pPr>
              <a:buNone/>
            </a:pPr>
            <a:r>
              <a:rPr lang="it-IT" dirty="0" smtClean="0"/>
              <a:t>- Ha piacere nell'apprendere</a:t>
            </a:r>
          </a:p>
          <a:p>
            <a:pPr>
              <a:buNone/>
            </a:pPr>
            <a:r>
              <a:rPr lang="it-IT" dirty="0" smtClean="0"/>
              <a:t>- Ha immagine positiva di sé</a:t>
            </a:r>
          </a:p>
          <a:p>
            <a:pPr>
              <a:buNone/>
            </a:pPr>
            <a:r>
              <a:rPr lang="it-IT" dirty="0" smtClean="0"/>
              <a:t>- Non è disposto a mettersi continuamente in  discussione</a:t>
            </a:r>
          </a:p>
          <a:p>
            <a:pPr>
              <a:buNone/>
            </a:pPr>
            <a:r>
              <a:rPr lang="it-IT" dirty="0" smtClean="0"/>
              <a:t>- Predilige autonomia in un processo di apprendimento (basato sulle procedure del </a:t>
            </a:r>
            <a:r>
              <a:rPr lang="it-IT" dirty="0" err="1" smtClean="0"/>
              <a:t>problem</a:t>
            </a:r>
            <a:r>
              <a:rPr lang="it-IT" dirty="0" smtClean="0"/>
              <a:t> </a:t>
            </a:r>
            <a:r>
              <a:rPr lang="it-IT" dirty="0" err="1" smtClean="0"/>
              <a:t>solving</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APPROCCIO ANDRAGOGICO E COLLABORATIVO</a:t>
            </a:r>
            <a:br>
              <a:rPr lang="it-IT" b="1" dirty="0" smtClean="0"/>
            </a:br>
            <a:r>
              <a:rPr lang="it-IT" b="1" dirty="0" smtClean="0"/>
              <a:t>NELLA DIDATTICA </a:t>
            </a:r>
            <a:r>
              <a:rPr lang="it-IT" b="1" dirty="0" err="1" smtClean="0"/>
              <a:t>DI</a:t>
            </a:r>
            <a:r>
              <a:rPr lang="it-IT" b="1" dirty="0" smtClean="0"/>
              <a:t> </a:t>
            </a:r>
            <a:r>
              <a:rPr lang="it-IT" b="1" dirty="0" err="1" smtClean="0"/>
              <a:t>ML</a:t>
            </a:r>
            <a:r>
              <a:rPr lang="it-IT" b="1" dirty="0" smtClean="0"/>
              <a:t/>
            </a:r>
            <a:br>
              <a:rPr lang="it-IT" b="1" dirty="0" smtClean="0"/>
            </a:br>
            <a:endParaRPr lang="it-IT" dirty="0"/>
          </a:p>
        </p:txBody>
      </p:sp>
      <p:sp>
        <p:nvSpPr>
          <p:cNvPr id="3" name="Segnaposto contenuto 2"/>
          <p:cNvSpPr>
            <a:spLocks noGrp="1"/>
          </p:cNvSpPr>
          <p:nvPr>
            <p:ph idx="1"/>
          </p:nvPr>
        </p:nvSpPr>
        <p:spPr/>
        <p:txBody>
          <a:bodyPr>
            <a:normAutofit lnSpcReduction="10000"/>
          </a:bodyPr>
          <a:lstStyle/>
          <a:p>
            <a:pPr>
              <a:buNone/>
            </a:pPr>
            <a:r>
              <a:rPr lang="it-IT" b="1" i="1" dirty="0" err="1" smtClean="0"/>
              <a:t>Andragogia</a:t>
            </a:r>
            <a:r>
              <a:rPr lang="it-IT" b="1" i="1" dirty="0" smtClean="0"/>
              <a:t>  (= formazione degli adulti)</a:t>
            </a:r>
          </a:p>
          <a:p>
            <a:pPr>
              <a:buNone/>
            </a:pPr>
            <a:r>
              <a:rPr lang="it-IT" dirty="0" smtClean="0"/>
              <a:t>L’adulto che studia una </a:t>
            </a:r>
            <a:r>
              <a:rPr lang="it-IT" dirty="0" err="1" smtClean="0"/>
              <a:t>ML</a:t>
            </a:r>
            <a:r>
              <a:rPr lang="it-IT" dirty="0" smtClean="0"/>
              <a:t>:</a:t>
            </a:r>
          </a:p>
          <a:p>
            <a:pPr>
              <a:buNone/>
            </a:pPr>
            <a:r>
              <a:rPr lang="it-IT" dirty="0" smtClean="0"/>
              <a:t>• Spesso ha già studiato una o più lingue straniere (a</a:t>
            </a:r>
          </a:p>
          <a:p>
            <a:pPr>
              <a:buNone/>
            </a:pPr>
            <a:r>
              <a:rPr lang="it-IT" dirty="0" smtClean="0"/>
              <a:t>volte con metodologie superate)</a:t>
            </a:r>
          </a:p>
          <a:p>
            <a:pPr>
              <a:buNone/>
            </a:pPr>
            <a:r>
              <a:rPr lang="it-IT" dirty="0" smtClean="0"/>
              <a:t>• Ha maggiore necessità di riflessione consapevole ed</a:t>
            </a:r>
          </a:p>
          <a:p>
            <a:pPr>
              <a:buNone/>
            </a:pPr>
            <a:r>
              <a:rPr lang="it-IT" dirty="0" smtClean="0"/>
              <a:t>esplicita sulle </a:t>
            </a:r>
            <a:r>
              <a:rPr lang="it-IT" dirty="0" err="1" smtClean="0"/>
              <a:t>ML</a:t>
            </a:r>
            <a:endParaRPr lang="it-IT" dirty="0" smtClean="0"/>
          </a:p>
          <a:p>
            <a:pPr>
              <a:buNone/>
            </a:pPr>
            <a:r>
              <a:rPr lang="it-IT" dirty="0" smtClean="0"/>
              <a:t>• Possiede una vasta "enciclopedia"</a:t>
            </a:r>
          </a:p>
          <a:p>
            <a:pPr>
              <a:buNone/>
            </a:pPr>
            <a:r>
              <a:rPr lang="it-IT" dirty="0" smtClean="0"/>
              <a:t>• Ha un filtro affettivo particolarmente sensibile e teme di compromettere la sua immagine (specie se segue corso con colleghi gerarchicamente più bassi)</a:t>
            </a:r>
            <a:endParaRPr lang="it-IT"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APPROCCIO ANDRAGOGICO E</a:t>
            </a:r>
            <a:br>
              <a:rPr lang="it-IT" b="1" dirty="0" smtClean="0"/>
            </a:br>
            <a:r>
              <a:rPr lang="it-IT" b="1" dirty="0" smtClean="0"/>
              <a:t>COLLABORATIVO NELLA DIDATTICA DI ML</a:t>
            </a:r>
            <a:endParaRPr lang="it-IT" dirty="0"/>
          </a:p>
        </p:txBody>
      </p:sp>
      <p:sp>
        <p:nvSpPr>
          <p:cNvPr id="3" name="Segnaposto contenuto 2"/>
          <p:cNvSpPr>
            <a:spLocks noGrp="1"/>
          </p:cNvSpPr>
          <p:nvPr>
            <p:ph idx="1"/>
          </p:nvPr>
        </p:nvSpPr>
        <p:spPr/>
        <p:txBody>
          <a:bodyPr>
            <a:normAutofit/>
          </a:bodyPr>
          <a:lstStyle/>
          <a:p>
            <a:pPr>
              <a:buNone/>
            </a:pPr>
            <a:r>
              <a:rPr lang="it-IT" dirty="0" smtClean="0"/>
              <a:t>La didattica della </a:t>
            </a:r>
            <a:r>
              <a:rPr lang="it-IT" dirty="0" err="1" smtClean="0"/>
              <a:t>ML</a:t>
            </a:r>
            <a:r>
              <a:rPr lang="it-IT" dirty="0" smtClean="0"/>
              <a:t> deve essere collaborativa perché:</a:t>
            </a:r>
          </a:p>
          <a:p>
            <a:pPr>
              <a:buNone/>
            </a:pPr>
            <a:r>
              <a:rPr lang="it-IT" dirty="0" smtClean="0"/>
              <a:t>• L'insegnamento delle </a:t>
            </a:r>
            <a:r>
              <a:rPr lang="it-IT" dirty="0" err="1" smtClean="0"/>
              <a:t>ML</a:t>
            </a:r>
            <a:r>
              <a:rPr lang="it-IT" dirty="0" smtClean="0"/>
              <a:t> è </a:t>
            </a:r>
            <a:r>
              <a:rPr lang="it-IT" i="1" dirty="0" err="1" smtClean="0"/>
              <a:t>etero-referenziale</a:t>
            </a:r>
            <a:r>
              <a:rPr lang="it-IT" i="1" dirty="0" smtClean="0"/>
              <a:t>: scuola, centro di </a:t>
            </a:r>
            <a:r>
              <a:rPr lang="it-IT" dirty="0" smtClean="0"/>
              <a:t>formazione, azienda devono elaborare i </a:t>
            </a:r>
            <a:r>
              <a:rPr lang="it-IT" dirty="0" err="1" smtClean="0"/>
              <a:t>curriculi</a:t>
            </a:r>
            <a:r>
              <a:rPr lang="it-IT" dirty="0" smtClean="0"/>
              <a:t> con il mondo esterno, dove le </a:t>
            </a:r>
            <a:r>
              <a:rPr lang="it-IT" dirty="0" err="1" smtClean="0"/>
              <a:t>ML</a:t>
            </a:r>
            <a:r>
              <a:rPr lang="it-IT" dirty="0" smtClean="0"/>
              <a:t> vengono usate</a:t>
            </a:r>
          </a:p>
          <a:p>
            <a:pPr>
              <a:buNone/>
            </a:pPr>
            <a:r>
              <a:rPr lang="it-IT" dirty="0" smtClean="0"/>
              <a:t>• L'insegnante non sa la </a:t>
            </a:r>
            <a:r>
              <a:rPr lang="it-IT" dirty="0" err="1" smtClean="0"/>
              <a:t>ML</a:t>
            </a:r>
            <a:r>
              <a:rPr lang="it-IT" dirty="0" smtClean="0"/>
              <a:t> né la può apprendere. Al </a:t>
            </a:r>
            <a:r>
              <a:rPr lang="it-IT" dirty="0" err="1" smtClean="0"/>
              <a:t>max</a:t>
            </a:r>
            <a:r>
              <a:rPr lang="it-IT" dirty="0" smtClean="0"/>
              <a:t> può diventare buon dilettante </a:t>
            </a:r>
          </a:p>
          <a:p>
            <a:pPr>
              <a:buNone/>
            </a:pPr>
            <a:r>
              <a:rPr lang="it-IT" dirty="0" smtClean="0"/>
              <a:t>• L'insegnante di </a:t>
            </a:r>
            <a:r>
              <a:rPr lang="it-IT" dirty="0" err="1" smtClean="0"/>
              <a:t>ML</a:t>
            </a:r>
            <a:r>
              <a:rPr lang="it-IT" dirty="0" smtClean="0"/>
              <a:t> si rivolge ad allievo specialista (in atto o in fieri) che conosce di solito in modo limitato la lingua comune</a:t>
            </a:r>
            <a:endParaRPr lang="it-IT"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endParaRPr lang="it-IT" dirty="0"/>
          </a:p>
        </p:txBody>
      </p:sp>
      <p:sp>
        <p:nvSpPr>
          <p:cNvPr id="6" name="Segnaposto contenuto 5"/>
          <p:cNvSpPr>
            <a:spLocks noGrp="1"/>
          </p:cNvSpPr>
          <p:nvPr>
            <p:ph idx="1"/>
          </p:nvPr>
        </p:nvSpPr>
        <p:spPr/>
        <p:txBody>
          <a:bodyPr/>
          <a:lstStyle/>
          <a:p>
            <a:r>
              <a:rPr lang="it-IT" dirty="0" smtClean="0"/>
              <a:t>Tra tecnicismo estremo e genericità vacua esistono vie di mezzo</a:t>
            </a:r>
          </a:p>
          <a:p>
            <a:r>
              <a:rPr lang="it-IT" dirty="0" smtClean="0"/>
              <a:t>Considerazioni linguistiche da adattare ai manuali (</a:t>
            </a:r>
            <a:r>
              <a:rPr lang="it-IT" dirty="0" err="1" smtClean="0"/>
              <a:t>Minuz</a:t>
            </a:r>
            <a:r>
              <a:rPr lang="it-IT" dirty="0" smtClean="0"/>
              <a:t> 2006)</a:t>
            </a:r>
          </a:p>
          <a:p>
            <a:r>
              <a:rPr lang="it-IT" dirty="0" smtClean="0"/>
              <a:t>DOCENTE: FACILITATORE </a:t>
            </a:r>
            <a:r>
              <a:rPr lang="it-IT" dirty="0" err="1" smtClean="0"/>
              <a:t>DI</a:t>
            </a:r>
            <a:r>
              <a:rPr lang="it-IT" dirty="0" smtClean="0"/>
              <a:t> APPRENDIMENTO</a:t>
            </a:r>
            <a:endParaRPr lang="it-IT"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E l’insegnante di microlingua? Esiste un insegnante che ha competenza in tutte le microlingue?</a:t>
            </a:r>
          </a:p>
          <a:p>
            <a:pPr marL="514350" indent="-514350">
              <a:buFont typeface="+mj-lt"/>
              <a:buAutoNum type="arabicPeriod"/>
            </a:pPr>
            <a:r>
              <a:rPr lang="it-IT" dirty="0" smtClean="0"/>
              <a:t>Life- long </a:t>
            </a:r>
            <a:r>
              <a:rPr lang="it-IT" dirty="0" err="1" smtClean="0"/>
              <a:t>learning</a:t>
            </a:r>
            <a:r>
              <a:rPr lang="it-IT" dirty="0" smtClean="0"/>
              <a:t> </a:t>
            </a:r>
            <a:r>
              <a:rPr lang="it-IT" dirty="0" err="1" smtClean="0"/>
              <a:t>process</a:t>
            </a:r>
            <a:endParaRPr lang="it-IT" dirty="0" smtClean="0"/>
          </a:p>
          <a:p>
            <a:pPr marL="514350" indent="-514350">
              <a:buFont typeface="+mj-lt"/>
              <a:buAutoNum type="arabicPeriod"/>
            </a:pPr>
            <a:r>
              <a:rPr lang="it-IT" dirty="0" smtClean="0"/>
              <a:t>Capacità di reperire, studiare e didattizzare testi di microlingua</a:t>
            </a:r>
          </a:p>
          <a:p>
            <a:pPr marL="514350" indent="-514350">
              <a:buFont typeface="+mj-lt"/>
              <a:buAutoNum type="arabicPeriod"/>
            </a:pPr>
            <a:r>
              <a:rPr lang="it-IT" dirty="0" smtClean="0"/>
              <a:t>Didattica collaborativa</a:t>
            </a:r>
            <a:endParaRPr lang="it-IT"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MICROLINGUA</a:t>
            </a:r>
            <a:br>
              <a:rPr lang="it-IT" b="1" dirty="0" smtClean="0"/>
            </a:br>
            <a:endParaRPr lang="it-IT" dirty="0"/>
          </a:p>
        </p:txBody>
      </p:sp>
      <p:sp>
        <p:nvSpPr>
          <p:cNvPr id="3" name="Segnaposto contenuto 2"/>
          <p:cNvSpPr>
            <a:spLocks noGrp="1"/>
          </p:cNvSpPr>
          <p:nvPr>
            <p:ph idx="1"/>
          </p:nvPr>
        </p:nvSpPr>
        <p:spPr>
          <a:xfrm>
            <a:off x="251520" y="1556792"/>
            <a:ext cx="8686800" cy="4525963"/>
          </a:xfrm>
        </p:spPr>
        <p:txBody>
          <a:bodyPr>
            <a:normAutofit/>
          </a:bodyPr>
          <a:lstStyle/>
          <a:p>
            <a:pPr>
              <a:buNone/>
            </a:pPr>
            <a:endParaRPr lang="it-IT" dirty="0" smtClean="0"/>
          </a:p>
          <a:p>
            <a:pPr>
              <a:buNone/>
            </a:pPr>
            <a:r>
              <a:rPr lang="it-IT" dirty="0"/>
              <a:t>-</a:t>
            </a:r>
            <a:r>
              <a:rPr lang="it-IT" dirty="0" smtClean="0"/>
              <a:t> varietà di lingua usata tra specialisti al fine di  ottenere il massimo di chiarezza, riducendo e, se possibile, annullando ogni ambiguità nella comunicazione</a:t>
            </a:r>
          </a:p>
          <a:p>
            <a:r>
              <a:rPr lang="it-IT" dirty="0" smtClean="0"/>
              <a:t>- Differenza fondamentale con la lingua per lo studio: </a:t>
            </a:r>
          </a:p>
          <a:p>
            <a:pPr algn="ctr"/>
            <a:r>
              <a:rPr lang="it-IT" sz="2400" dirty="0" smtClean="0"/>
              <a:t>il suo destinatario</a:t>
            </a:r>
            <a:endParaRPr lang="it-IT" dirty="0" smtClean="0"/>
          </a:p>
        </p:txBody>
      </p:sp>
    </p:spTree>
    <p:extLst>
      <p:ext uri="{BB962C8B-B14F-4D97-AF65-F5344CB8AC3E}">
        <p14:creationId xmlns:p14="http://schemas.microsoft.com/office/powerpoint/2010/main" val="224163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Mai come nel </a:t>
            </a:r>
            <a:r>
              <a:rPr lang="it-IT" dirty="0" err="1" smtClean="0"/>
              <a:t>clil</a:t>
            </a:r>
            <a:r>
              <a:rPr lang="it-IT" dirty="0" smtClean="0"/>
              <a:t> è importante che il docente si faccia ricercatore: </a:t>
            </a:r>
          </a:p>
          <a:p>
            <a:pPr lvl="1"/>
            <a:r>
              <a:rPr lang="it-IT" dirty="0" smtClean="0"/>
              <a:t>es. microlingua del turismo = fascio di ml</a:t>
            </a:r>
          </a:p>
          <a:p>
            <a:r>
              <a:rPr lang="it-IT" dirty="0" smtClean="0"/>
              <a:t>Inserisci ricerca azione da saperi per insegnare</a:t>
            </a:r>
          </a:p>
          <a:p>
            <a:r>
              <a:rPr lang="it-IT" dirty="0" smtClean="0"/>
              <a:t>Percorso di ricerca azione</a:t>
            </a:r>
          </a:p>
          <a:p>
            <a:r>
              <a:rPr lang="it-IT" dirty="0" err="1" smtClean="0"/>
              <a:t>Bosc</a:t>
            </a:r>
            <a:r>
              <a:rPr lang="it-IT" dirty="0" smtClean="0"/>
              <a:t>: esempio di ricerca azione</a:t>
            </a:r>
          </a:p>
          <a:p>
            <a:endParaRPr lang="it-IT"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Fasi della R. A.</a:t>
            </a:r>
          </a:p>
          <a:p>
            <a:pPr marL="971550" lvl="1" indent="-514350">
              <a:buFont typeface="+mj-lt"/>
              <a:buAutoNum type="arabicPeriod"/>
            </a:pPr>
            <a:r>
              <a:rPr lang="it-IT" dirty="0" smtClean="0"/>
              <a:t>Individuazione degli argomenti o dei progetti da affrontare</a:t>
            </a:r>
          </a:p>
          <a:p>
            <a:pPr marL="971550" lvl="1" indent="-514350">
              <a:buFont typeface="+mj-lt"/>
              <a:buAutoNum type="arabicPeriod"/>
            </a:pPr>
            <a:r>
              <a:rPr lang="it-IT" dirty="0" smtClean="0"/>
              <a:t>Analisi della situazione/ del problema</a:t>
            </a:r>
          </a:p>
          <a:p>
            <a:pPr marL="971550" lvl="1" indent="-514350">
              <a:buFont typeface="+mj-lt"/>
              <a:buAutoNum type="arabicPeriod"/>
            </a:pPr>
            <a:r>
              <a:rPr lang="it-IT" dirty="0" smtClean="0"/>
              <a:t>Definizione di un piano di azione fondato su solide basi teoriche</a:t>
            </a:r>
          </a:p>
          <a:p>
            <a:pPr marL="971550" lvl="1" indent="-514350">
              <a:buFont typeface="+mj-lt"/>
              <a:buAutoNum type="arabicPeriod"/>
            </a:pPr>
            <a:r>
              <a:rPr lang="it-IT" dirty="0" smtClean="0"/>
              <a:t>Realizzazione del progetto</a:t>
            </a:r>
          </a:p>
          <a:p>
            <a:pPr marL="971550" lvl="1" indent="-514350">
              <a:buFont typeface="+mj-lt"/>
              <a:buAutoNum type="arabicPeriod"/>
            </a:pPr>
            <a:r>
              <a:rPr lang="it-IT" dirty="0" smtClean="0"/>
              <a:t>Sua valutazione</a:t>
            </a:r>
          </a:p>
          <a:p>
            <a:pPr marL="971550" lvl="1" indent="-514350">
              <a:buFont typeface="+mj-lt"/>
              <a:buAutoNum type="arabicPeriod"/>
            </a:pPr>
            <a:r>
              <a:rPr lang="it-IT" dirty="0" smtClean="0"/>
              <a:t>Eventuale revisione.</a:t>
            </a:r>
          </a:p>
          <a:p>
            <a:pPr marL="971550" lvl="1" indent="-514350">
              <a:buFont typeface="+mj-lt"/>
              <a:buAutoNum type="arabicPeriod"/>
            </a:pPr>
            <a:endParaRPr lang="it-IT"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graphicFrame>
        <p:nvGraphicFramePr>
          <p:cNvPr id="4" name="Diagramma 3"/>
          <p:cNvGraphicFramePr/>
          <p:nvPr/>
        </p:nvGraphicFramePr>
        <p:xfrm>
          <a:off x="179388" y="1052513"/>
          <a:ext cx="8964612" cy="5072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5" name="Rectangle 2"/>
          <p:cNvSpPr>
            <a:spLocks noGrp="1" noChangeArrowheads="1"/>
          </p:cNvSpPr>
          <p:nvPr>
            <p:ph type="title"/>
          </p:nvPr>
        </p:nvSpPr>
        <p:spPr/>
        <p:txBody>
          <a:bodyPr/>
          <a:lstStyle/>
          <a:p>
            <a:pPr algn="ctr" eaLnBrk="1" hangingPunct="1"/>
            <a:r>
              <a:rPr lang="it-IT" smtClean="0"/>
              <a:t>I MODELLI OPERATIVI</a:t>
            </a:r>
          </a:p>
        </p:txBody>
      </p:sp>
      <p:sp>
        <p:nvSpPr>
          <p:cNvPr id="4" name="Segnaposto piè di pagina 4"/>
          <p:cNvSpPr>
            <a:spLocks noGrp="1"/>
          </p:cNvSpPr>
          <p:nvPr>
            <p:ph type="ftr" sz="quarter" idx="11"/>
          </p:nvPr>
        </p:nvSpPr>
        <p:spPr/>
        <p:txBody>
          <a:bodyPr/>
          <a:lstStyle/>
          <a:p>
            <a:endParaRPr lang="it-IT" altLang="en-US" smtClean="0"/>
          </a:p>
        </p:txBody>
      </p:sp>
      <p:sp>
        <p:nvSpPr>
          <p:cNvPr id="4114" name="Segnaposto numero diapositiva 5"/>
          <p:cNvSpPr>
            <a:spLocks noGrp="1"/>
          </p:cNvSpPr>
          <p:nvPr>
            <p:ph type="sldNum" sz="quarter" idx="12"/>
          </p:nvPr>
        </p:nvSpPr>
        <p:spPr>
          <a:noFill/>
        </p:spPr>
        <p:txBody>
          <a:bodyPr/>
          <a:lstStyle/>
          <a:p>
            <a:fld id="{9D91FEF0-2159-4434-8DCB-74541D81770A}" type="slidenum">
              <a:rPr lang="it-IT" altLang="en-US"/>
              <a:pPr/>
              <a:t>73</a:t>
            </a:fld>
            <a:endParaRPr lang="it-IT" altLang="en-US"/>
          </a:p>
        </p:txBody>
      </p:sp>
      <p:graphicFrame>
        <p:nvGraphicFramePr>
          <p:cNvPr id="2" name="Diagramma 1"/>
          <p:cNvGraphicFramePr/>
          <p:nvPr/>
        </p:nvGraphicFramePr>
        <p:xfrm>
          <a:off x="360363" y="981075"/>
          <a:ext cx="8351837" cy="5214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normAutofit/>
          </a:bodyPr>
          <a:lstStyle/>
          <a:p>
            <a:pPr eaLnBrk="1" hangingPunct="1"/>
            <a:r>
              <a:rPr lang="it-IT" sz="3800" smtClean="0"/>
              <a:t>Dall’unità didattica </a:t>
            </a:r>
            <a:br>
              <a:rPr lang="it-IT" sz="3800" smtClean="0"/>
            </a:br>
            <a:r>
              <a:rPr lang="it-IT" sz="3800" smtClean="0"/>
              <a:t>all’unità di apprendimento</a:t>
            </a:r>
          </a:p>
        </p:txBody>
      </p:sp>
      <p:sp>
        <p:nvSpPr>
          <p:cNvPr id="25605" name="Rectangle 3"/>
          <p:cNvSpPr>
            <a:spLocks noGrp="1" noChangeArrowheads="1"/>
          </p:cNvSpPr>
          <p:nvPr>
            <p:ph idx="1"/>
          </p:nvPr>
        </p:nvSpPr>
        <p:spPr/>
        <p:txBody>
          <a:bodyPr/>
          <a:lstStyle/>
          <a:p>
            <a:pPr eaLnBrk="1" hangingPunct="1"/>
            <a:r>
              <a:rPr lang="it-IT" smtClean="0"/>
              <a:t>Perché Unità? Perché cellula matetica, in sé finita</a:t>
            </a:r>
          </a:p>
          <a:p>
            <a:pPr eaLnBrk="1" hangingPunct="1"/>
            <a:r>
              <a:rPr lang="it-IT" smtClean="0"/>
              <a:t>Perché di Apprendimento? Perché ci rifacciamo al LASS: creare le condizioni perché le lingue siano apprese e non insegnate: il focus è l’apprendente e il sistema di supporto.</a:t>
            </a:r>
          </a:p>
        </p:txBody>
      </p:sp>
      <p:sp>
        <p:nvSpPr>
          <p:cNvPr id="4" name="Segnaposto piè di pagina 4"/>
          <p:cNvSpPr>
            <a:spLocks noGrp="1"/>
          </p:cNvSpPr>
          <p:nvPr>
            <p:ph type="ftr" sz="quarter" idx="11"/>
          </p:nvPr>
        </p:nvSpPr>
        <p:spPr/>
        <p:txBody>
          <a:bodyPr/>
          <a:lstStyle/>
          <a:p>
            <a:endParaRPr lang="it-IT" altLang="en-US" smtClean="0"/>
          </a:p>
        </p:txBody>
      </p:sp>
      <p:sp>
        <p:nvSpPr>
          <p:cNvPr id="25603" name="Segnaposto numero diapositiva 5"/>
          <p:cNvSpPr>
            <a:spLocks noGrp="1"/>
          </p:cNvSpPr>
          <p:nvPr>
            <p:ph type="sldNum" sz="quarter" idx="12"/>
          </p:nvPr>
        </p:nvSpPr>
        <p:spPr>
          <a:noFill/>
        </p:spPr>
        <p:txBody>
          <a:bodyPr/>
          <a:lstStyle/>
          <a:p>
            <a:fld id="{7F904D23-A6C1-4A28-B4A8-0CAF9BE3268E}" type="slidenum">
              <a:rPr lang="it-IT" altLang="en-US"/>
              <a:pPr/>
              <a:t>74</a:t>
            </a:fld>
            <a:endParaRPr lang="it-IT" alt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Bibliografia</a:t>
            </a:r>
            <a:endParaRPr lang="it-IT" dirty="0"/>
          </a:p>
        </p:txBody>
      </p:sp>
      <p:sp>
        <p:nvSpPr>
          <p:cNvPr id="3" name="Segnaposto contenuto 2"/>
          <p:cNvSpPr>
            <a:spLocks noGrp="1"/>
          </p:cNvSpPr>
          <p:nvPr>
            <p:ph idx="1"/>
          </p:nvPr>
        </p:nvSpPr>
        <p:spPr/>
        <p:txBody>
          <a:bodyPr/>
          <a:lstStyle/>
          <a:p>
            <a:r>
              <a:rPr lang="it-IT" dirty="0"/>
              <a:t>(</a:t>
            </a:r>
            <a:r>
              <a:rPr lang="it-IT" dirty="0" smtClean="0"/>
              <a:t>Balboni, </a:t>
            </a:r>
            <a:r>
              <a:rPr lang="it-IT" dirty="0"/>
              <a:t>P. E., </a:t>
            </a:r>
            <a:r>
              <a:rPr lang="it-IT" i="1" dirty="0"/>
              <a:t>Le </a:t>
            </a:r>
            <a:r>
              <a:rPr lang="it-IT" i="1" dirty="0" err="1"/>
              <a:t>microlingue</a:t>
            </a:r>
            <a:r>
              <a:rPr lang="it-IT" i="1" dirty="0"/>
              <a:t> scientifico-professionali</a:t>
            </a:r>
            <a:r>
              <a:rPr lang="it-IT" dirty="0"/>
              <a:t>, UTET,</a:t>
            </a:r>
          </a:p>
          <a:p>
            <a:r>
              <a:rPr lang="it-IT" dirty="0"/>
              <a:t>Torino </a:t>
            </a:r>
            <a:r>
              <a:rPr lang="it-IT" dirty="0" smtClean="0"/>
              <a:t>2000 </a:t>
            </a:r>
            <a:r>
              <a:rPr lang="it-IT" dirty="0"/>
              <a:t>p. 9),</a:t>
            </a:r>
          </a:p>
        </p:txBody>
      </p:sp>
    </p:spTree>
    <p:extLst>
      <p:ext uri="{BB962C8B-B14F-4D97-AF65-F5344CB8AC3E}">
        <p14:creationId xmlns:p14="http://schemas.microsoft.com/office/powerpoint/2010/main" val="1678450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Definizioni: </a:t>
            </a:r>
            <a:endParaRPr lang="it-IT" dirty="0"/>
          </a:p>
        </p:txBody>
      </p:sp>
      <p:sp>
        <p:nvSpPr>
          <p:cNvPr id="3" name="Segnaposto contenuto 2"/>
          <p:cNvSpPr>
            <a:spLocks noGrp="1"/>
          </p:cNvSpPr>
          <p:nvPr>
            <p:ph idx="1"/>
          </p:nvPr>
        </p:nvSpPr>
        <p:spPr/>
        <p:txBody>
          <a:bodyPr/>
          <a:lstStyle/>
          <a:p>
            <a:pPr marL="358775" lvl="2">
              <a:spcBef>
                <a:spcPts val="100"/>
              </a:spcBef>
            </a:pPr>
            <a:r>
              <a:rPr lang="it-IT" altLang="it-IT" sz="2000" dirty="0" err="1"/>
              <a:t>Berruto</a:t>
            </a:r>
            <a:r>
              <a:rPr lang="it-IT" altLang="it-IT" sz="2000" dirty="0"/>
              <a:t> (1987) -&gt; </a:t>
            </a:r>
            <a:r>
              <a:rPr lang="it-IT" altLang="it-IT" sz="2000" b="1" dirty="0"/>
              <a:t>lingue speciali</a:t>
            </a:r>
            <a:r>
              <a:rPr lang="it-IT" altLang="it-IT" sz="2000" dirty="0"/>
              <a:t>: </a:t>
            </a:r>
            <a:r>
              <a:rPr lang="it-IT" altLang="it-IT" sz="2000" u="sng" dirty="0"/>
              <a:t>sottocodici</a:t>
            </a:r>
            <a:r>
              <a:rPr lang="it-IT" altLang="it-IT" sz="2000" dirty="0"/>
              <a:t>, cioè varietà diafasiche caratterizzate da un lessico speciale, in relazione a particolari domini extralinguistici e alle corrispondenti aree di significato;</a:t>
            </a:r>
          </a:p>
          <a:p>
            <a:pPr marL="358775" lvl="2">
              <a:spcBef>
                <a:spcPts val="100"/>
              </a:spcBef>
            </a:pPr>
            <a:r>
              <a:rPr lang="it-IT" altLang="it-IT" sz="2000" dirty="0"/>
              <a:t>Gotti (1991) -&gt; </a:t>
            </a:r>
            <a:r>
              <a:rPr lang="it-IT" altLang="it-IT" sz="2000" b="1" dirty="0"/>
              <a:t>linguaggi specialistici</a:t>
            </a:r>
            <a:r>
              <a:rPr lang="it-IT" altLang="it-IT" sz="2000" dirty="0"/>
              <a:t>: uso che gli specialisti fanno del linguaggio per riferirsi a realtà tipiche del proprio ambito professionale;</a:t>
            </a:r>
          </a:p>
          <a:p>
            <a:pPr marL="358775" lvl="2">
              <a:spcBef>
                <a:spcPts val="100"/>
              </a:spcBef>
            </a:pPr>
            <a:r>
              <a:rPr lang="it-IT" altLang="it-IT" sz="2000" dirty="0" err="1"/>
              <a:t>Sobrero</a:t>
            </a:r>
            <a:r>
              <a:rPr lang="it-IT" altLang="it-IT" sz="2000" dirty="0"/>
              <a:t> (1993) -&gt; le </a:t>
            </a:r>
            <a:r>
              <a:rPr lang="it-IT" altLang="it-IT" sz="2000" u="sng" dirty="0"/>
              <a:t>lingue speciali</a:t>
            </a:r>
            <a:r>
              <a:rPr lang="it-IT" altLang="it-IT" sz="2000" dirty="0"/>
              <a:t> comprendono varietà differenziate: le </a:t>
            </a:r>
            <a:r>
              <a:rPr lang="it-IT" altLang="it-IT" sz="2000" b="1" dirty="0"/>
              <a:t>lingue specialistiche</a:t>
            </a:r>
            <a:r>
              <a:rPr lang="it-IT" altLang="it-IT" sz="2000" dirty="0"/>
              <a:t> (altamente specializzate) e le </a:t>
            </a:r>
            <a:r>
              <a:rPr lang="it-IT" altLang="it-IT" sz="2000" b="1" dirty="0"/>
              <a:t>lingue settoriali</a:t>
            </a:r>
            <a:r>
              <a:rPr lang="it-IT" altLang="it-IT" sz="2000" dirty="0"/>
              <a:t> </a:t>
            </a:r>
            <a:endParaRPr lang="it-IT" altLang="it-IT" sz="2000" dirty="0" smtClean="0"/>
          </a:p>
          <a:p>
            <a:pPr marL="358775" lvl="2">
              <a:spcBef>
                <a:spcPts val="100"/>
              </a:spcBef>
            </a:pPr>
            <a:r>
              <a:rPr lang="it-IT" altLang="it-IT" sz="2000" dirty="0" smtClean="0"/>
              <a:t>(</a:t>
            </a:r>
            <a:r>
              <a:rPr lang="it-IT" altLang="it-IT" sz="2000" dirty="0"/>
              <a:t>riguardano specifici settori o ambiti di lavoro: l. della televisione, della politica, ecc.);</a:t>
            </a:r>
          </a:p>
          <a:p>
            <a:endParaRPr lang="it-IT" dirty="0"/>
          </a:p>
        </p:txBody>
      </p:sp>
    </p:spTree>
    <p:extLst>
      <p:ext uri="{BB962C8B-B14F-4D97-AF65-F5344CB8AC3E}">
        <p14:creationId xmlns:p14="http://schemas.microsoft.com/office/powerpoint/2010/main" val="63114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358775" lvl="2">
              <a:spcBef>
                <a:spcPts val="100"/>
              </a:spcBef>
            </a:pPr>
            <a:r>
              <a:rPr lang="it-IT" altLang="it-IT" sz="2000" dirty="0" err="1"/>
              <a:t>Cortelazzo</a:t>
            </a:r>
            <a:r>
              <a:rPr lang="it-IT" altLang="it-IT" sz="2000" dirty="0"/>
              <a:t> (1994) -&gt; una </a:t>
            </a:r>
            <a:r>
              <a:rPr lang="it-IT" altLang="it-IT" sz="2000" b="1" dirty="0"/>
              <a:t>lingua speciale</a:t>
            </a:r>
            <a:r>
              <a:rPr lang="it-IT" altLang="it-IT" sz="2000" dirty="0"/>
              <a:t> è una “varietà funzionale di una lingua naturale, dipendente da un settore di conoscenze o una sfera di attività specialistici, utilizzata […] da un gruppo di parlanti […] per soddisfare bisogni  comunicativi (in primo luogo quelli referenziali) di quel settore specialistico”;</a:t>
            </a:r>
          </a:p>
          <a:p>
            <a:pPr marL="358775" lvl="2">
              <a:spcBef>
                <a:spcPts val="100"/>
              </a:spcBef>
            </a:pPr>
            <a:r>
              <a:rPr lang="it-IT" altLang="it-IT" sz="2000" dirty="0"/>
              <a:t> Balboni (2000) -&gt; </a:t>
            </a:r>
            <a:r>
              <a:rPr lang="it-IT" altLang="it-IT" sz="2000" b="1" dirty="0" err="1"/>
              <a:t>microlingue</a:t>
            </a:r>
            <a:r>
              <a:rPr lang="it-IT" altLang="it-IT" sz="2000" b="1" dirty="0"/>
              <a:t> scientifico-professionali</a:t>
            </a:r>
            <a:r>
              <a:rPr lang="it-IT" altLang="it-IT" sz="2000" dirty="0"/>
              <a:t>: </a:t>
            </a:r>
            <a:r>
              <a:rPr lang="it-IT" altLang="it-IT" sz="2000" dirty="0" err="1"/>
              <a:t>microlingue</a:t>
            </a:r>
            <a:r>
              <a:rPr lang="it-IT" altLang="it-IT" sz="2000" dirty="0"/>
              <a:t> (prodotte cioè dalla selezione di tutte le componenti della competenza comunicativa in una lingua) usate nei settori scientifici (ricerca, università) e professionali (ingegnere, operaio, medico, critico letterario) con gli scopi di comunicare nel modo meno ambiguo possibile e di essere riconosciuti come appartenenti a un settore scientifico o professionale.</a:t>
            </a:r>
          </a:p>
          <a:p>
            <a:endParaRPr lang="it-IT" dirty="0"/>
          </a:p>
        </p:txBody>
      </p:sp>
    </p:spTree>
    <p:extLst>
      <p:ext uri="{BB962C8B-B14F-4D97-AF65-F5344CB8AC3E}">
        <p14:creationId xmlns:p14="http://schemas.microsoft.com/office/powerpoint/2010/main" val="1390872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ttivo">
  <a:themeElements>
    <a:clrScheme name="Retrospettiv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2616</TotalTime>
  <Words>5563</Words>
  <Application>Microsoft Office PowerPoint</Application>
  <PresentationFormat>Presentazione su schermo (4:3)</PresentationFormat>
  <Paragraphs>507</Paragraphs>
  <Slides>75</Slides>
  <Notes>16</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75</vt:i4>
      </vt:variant>
    </vt:vector>
  </HeadingPairs>
  <TitlesOfParts>
    <vt:vector size="84" baseType="lpstr">
      <vt:lpstr>Arial</vt:lpstr>
      <vt:lpstr>Calibri</vt:lpstr>
      <vt:lpstr>Calibri Light</vt:lpstr>
      <vt:lpstr>Comic Sans MS</vt:lpstr>
      <vt:lpstr>Monotype Sorts</vt:lpstr>
      <vt:lpstr>Tahoma</vt:lpstr>
      <vt:lpstr>Times New Roman</vt:lpstr>
      <vt:lpstr>Wingdings 3</vt:lpstr>
      <vt:lpstr>Retrospettivo</vt:lpstr>
      <vt:lpstr>Le microlingue a scuola</vt:lpstr>
      <vt:lpstr>Lingua per lo studio</vt:lpstr>
      <vt:lpstr>Struttura dell’intervento</vt:lpstr>
      <vt:lpstr>Struttura dell’intervento</vt:lpstr>
      <vt:lpstr>Esempi</vt:lpstr>
      <vt:lpstr>Presentazione standard di PowerPoint</vt:lpstr>
      <vt:lpstr>MICROLINGUA </vt:lpstr>
      <vt:lpstr>Definizioni: </vt:lpstr>
      <vt:lpstr>Presentazione standard di PowerPoint</vt:lpstr>
      <vt:lpstr>Presentazione standard di PowerPoint</vt:lpstr>
      <vt:lpstr>Dimensione orizzontale e dimensione verticale (vedi Cortelazzo 1994)</vt:lpstr>
      <vt:lpstr>La dimensione lessicale: il termine  </vt:lpstr>
      <vt:lpstr>Formazione lessico specialistico</vt:lpstr>
      <vt:lpstr>Formazione lessico specialistico</vt:lpstr>
      <vt:lpstr>DIMENSIONE TESTUALE CARATTERISTICHE COMUNI AI TESTI MICROLINGUISTICI SCRITTI</vt:lpstr>
      <vt:lpstr> Meccanismi di COESIONE</vt:lpstr>
      <vt:lpstr>DIMENSIONE SINTATTICA</vt:lpstr>
      <vt:lpstr>Nominalizzazione</vt:lpstr>
      <vt:lpstr>Presentazione standard di PowerPoint</vt:lpstr>
      <vt:lpstr>Struttura dell’intervento</vt:lpstr>
      <vt:lpstr>Presentazione standard di PowerPoint</vt:lpstr>
      <vt:lpstr>LA STORIA</vt:lpstr>
      <vt:lpstr>Unità 1 Modulo 1: La  crisi  economica  e  il  protezionismo</vt:lpstr>
      <vt:lpstr>DIFFICOLTÀ INTRINSECHE ALLA DISCIPLINA </vt:lpstr>
      <vt:lpstr>TESTUALITA’ </vt:lpstr>
      <vt:lpstr>Lessico</vt:lpstr>
      <vt:lpstr>MORFOSINTASSI</vt:lpstr>
      <vt:lpstr>LA GEOGRAFIA:</vt:lpstr>
      <vt:lpstr> Le foreste pluviali </vt:lpstr>
      <vt:lpstr>TESTUALITA’ </vt:lpstr>
      <vt:lpstr>LESSICO </vt:lpstr>
      <vt:lpstr>MORFOSINTASSI</vt:lpstr>
      <vt:lpstr>SCIENZE e FISICA</vt:lpstr>
      <vt:lpstr>TESTUALITA’ </vt:lpstr>
      <vt:lpstr>LESSICO </vt:lpstr>
      <vt:lpstr>MORFOSINTASSI </vt:lpstr>
      <vt:lpstr>Struttura dell’intervento</vt:lpstr>
      <vt:lpstr>Unità naturale di acquisizione (psicologia della Gestalt)</vt:lpstr>
      <vt:lpstr>Gli indici di leggibilità</vt:lpstr>
      <vt:lpstr>L’unità di lavoro sulla microlingua</vt:lpstr>
      <vt:lpstr>Cosa può fare il docente?</vt:lpstr>
      <vt:lpstr>DIDATTICA DELLA LETTURA (FACILITAZIONE del compito di comprensione)</vt:lpstr>
      <vt:lpstr>Pre-lettura</vt:lpstr>
      <vt:lpstr>Presentazione standard di PowerPoint</vt:lpstr>
      <vt:lpstr>Lettura: </vt:lpstr>
      <vt:lpstr>Post-lettura: fase del controllo (verifica) e del reimpiego creativo</vt:lpstr>
      <vt:lpstr>lettura analitica ai fini di comprensione e rinforzo linguistico</vt:lpstr>
      <vt:lpstr>Presentazione standard di PowerPoint</vt:lpstr>
      <vt:lpstr>Presentazione standard di PowerPoint</vt:lpstr>
      <vt:lpstr>Presentazione standard di PowerPoint</vt:lpstr>
      <vt:lpstr>METE GLOTTODIDATTICHE</vt:lpstr>
      <vt:lpstr>CARATTERISTICHE DI UN CURRICULUM DI ML DEVE TENERE CONTO DI: </vt:lpstr>
      <vt:lpstr>METE GLOTTODIDATTICHE: </vt:lpstr>
      <vt:lpstr>Contenuti linguistici/ sillabo</vt:lpstr>
      <vt:lpstr>Presentazione standard di PowerPoint</vt:lpstr>
      <vt:lpstr>modulo di microlingua</vt:lpstr>
      <vt:lpstr>Fase di globalità</vt:lpstr>
      <vt:lpstr>Fase di analisi</vt:lpstr>
      <vt:lpstr>sintesi</vt:lpstr>
      <vt:lpstr>Verifica e valutazione</vt:lpstr>
      <vt:lpstr>Tipi testuali</vt:lpstr>
      <vt:lpstr>Presentazione standard di PowerPoint</vt:lpstr>
      <vt:lpstr>Esempi</vt:lpstr>
      <vt:lpstr>Aspetti interculturali</vt:lpstr>
      <vt:lpstr>APPROCCIO ANDRAGOGICO E COLLABORATIVO NELLA DIDATTICA DELLE MICROLINGUE </vt:lpstr>
      <vt:lpstr>APPROCCIO ANDRAGOGICO E COLLABORATIVO NELLA DIDATTICA DI ML </vt:lpstr>
      <vt:lpstr>APPROCCIO ANDRAGOGICO E COLLABORATIVO NELLA DIDATTICA DI ML</vt:lpstr>
      <vt:lpstr>Presentazione standard di PowerPoint</vt:lpstr>
      <vt:lpstr>Presentazione standard di PowerPoint</vt:lpstr>
      <vt:lpstr>Presentazione standard di PowerPoint</vt:lpstr>
      <vt:lpstr>Presentazione standard di PowerPoint</vt:lpstr>
      <vt:lpstr>Presentazione standard di PowerPoint</vt:lpstr>
      <vt:lpstr>I MODELLI OPERATIVI</vt:lpstr>
      <vt:lpstr>Dall’unità didattica  all’unità di apprendimento</vt:lpstr>
      <vt:lpstr>Bibliografia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Mariagrazia</dc:creator>
  <cp:lastModifiedBy>Pc microsoft</cp:lastModifiedBy>
  <cp:revision>157</cp:revision>
  <dcterms:created xsi:type="dcterms:W3CDTF">2013-01-02T10:06:54Z</dcterms:created>
  <dcterms:modified xsi:type="dcterms:W3CDTF">2017-10-10T08:22:10Z</dcterms:modified>
</cp:coreProperties>
</file>